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9"/>
  </p:notesMasterIdLst>
  <p:sldIdLst>
    <p:sldId id="256" r:id="rId2"/>
    <p:sldId id="336" r:id="rId3"/>
    <p:sldId id="257" r:id="rId4"/>
    <p:sldId id="258" r:id="rId5"/>
    <p:sldId id="329" r:id="rId6"/>
    <p:sldId id="260" r:id="rId7"/>
    <p:sldId id="330" r:id="rId8"/>
    <p:sldId id="337" r:id="rId9"/>
    <p:sldId id="277" r:id="rId10"/>
    <p:sldId id="261" r:id="rId11"/>
    <p:sldId id="259" r:id="rId12"/>
    <p:sldId id="274" r:id="rId13"/>
    <p:sldId id="334" r:id="rId14"/>
    <p:sldId id="338" r:id="rId15"/>
    <p:sldId id="331" r:id="rId16"/>
    <p:sldId id="332" r:id="rId17"/>
    <p:sldId id="264" r:id="rId18"/>
    <p:sldId id="265" r:id="rId19"/>
    <p:sldId id="266" r:id="rId20"/>
    <p:sldId id="267" r:id="rId21"/>
    <p:sldId id="268" r:id="rId22"/>
    <p:sldId id="269" r:id="rId23"/>
    <p:sldId id="333" r:id="rId24"/>
    <p:sldId id="270" r:id="rId25"/>
    <p:sldId id="335" r:id="rId26"/>
    <p:sldId id="276" r:id="rId27"/>
    <p:sldId id="279" r:id="rId28"/>
    <p:sldId id="278" r:id="rId29"/>
    <p:sldId id="275" r:id="rId30"/>
    <p:sldId id="282" r:id="rId31"/>
    <p:sldId id="339" r:id="rId32"/>
    <p:sldId id="283" r:id="rId33"/>
    <p:sldId id="284" r:id="rId34"/>
    <p:sldId id="285" r:id="rId35"/>
    <p:sldId id="340" r:id="rId36"/>
    <p:sldId id="286" r:id="rId37"/>
    <p:sldId id="287" r:id="rId38"/>
    <p:sldId id="288" r:id="rId39"/>
    <p:sldId id="289" r:id="rId40"/>
    <p:sldId id="290" r:id="rId41"/>
    <p:sldId id="292" r:id="rId42"/>
    <p:sldId id="293" r:id="rId43"/>
    <p:sldId id="294" r:id="rId44"/>
    <p:sldId id="299" r:id="rId45"/>
    <p:sldId id="295" r:id="rId46"/>
    <p:sldId id="296" r:id="rId47"/>
    <p:sldId id="297" r:id="rId48"/>
    <p:sldId id="298"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Consolas" panose="020B0609020204030204" pitchFamily="49" charset="0"/>
      <p:regular r:id="rId84"/>
      <p:bold r:id="rId85"/>
      <p:italic r:id="rId86"/>
      <p:boldItalic r:id="rId87"/>
    </p:embeddedFont>
    <p:embeddedFont>
      <p:font typeface="Dank Mono" pitchFamily="49" charset="77"/>
      <p:regular r:id="rId88"/>
      <p:italic r:id="rId89"/>
    </p:embeddedFont>
    <p:embeddedFont>
      <p:font typeface="Garamond" panose="02020404030301010803" pitchFamily="18" charset="0"/>
      <p:regular r:id="rId90"/>
      <p:bold r:id="rId91"/>
      <p:italic r:id="rId92"/>
      <p:boldItalic r:id="rId93"/>
    </p:embeddedFont>
    <p:embeddedFont>
      <p:font typeface="Helvetica Neue" panose="02000503000000020004" pitchFamily="2" charset="0"/>
      <p:regular r:id="rId94"/>
      <p:bold r:id="rId95"/>
      <p:italic r:id="rId96"/>
      <p:boldItalic r:id="rId97"/>
    </p:embeddedFont>
    <p:embeddedFont>
      <p:font typeface="Oswald" pitchFamily="2" charset="77"/>
      <p:regular r:id="rId98"/>
      <p:bold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57866"/>
  </p:normalViewPr>
  <p:slideViewPr>
    <p:cSldViewPr snapToGrid="0" snapToObjects="1">
      <p:cViewPr>
        <p:scale>
          <a:sx n="95" d="100"/>
          <a:sy n="95" d="100"/>
        </p:scale>
        <p:origin x="273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95m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110m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157.5m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160m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as necessary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270m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 </a:t>
            </a:r>
            <a:r>
              <a:rPr lang="en-US" sz="1400" dirty="0">
                <a:solidFill>
                  <a:schemeClr val="dk1"/>
                </a:solidFill>
              </a:rPr>
              <a:t>Timebox this exercise for 15 minutes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a:t>
            </a:r>
            <a:r>
              <a:rPr lang="en-US" sz="1400"/>
              <a:t>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Given(/^I have added a puppy to my litter$/) do</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step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step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step 'I click on "Adopt Me!"'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adopt_puppies.feature</a:t>
            </a:r>
            <a:r>
              <a:rPr lang="en-US" sz="1400" dirty="0"/>
              <a:t> scenario with the class. </a:t>
            </a:r>
            <a:r>
              <a:rPr lang="en-US" sz="1400" dirty="0">
                <a:solidFill>
                  <a:schemeClr val="dk1"/>
                </a:solidFill>
              </a:rPr>
              <a:t>Timebox this exercise for 30 minutes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Assumption is the dog used in the scenario is Brook.</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#7 Add accessories to a puppy and the price change is reflected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add a “Collar &amp; Leash” to my order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And I add a “Chew Toy” to my order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"$63.93"</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When(/^I add a "([^"]*)" to my order$/) do |accessory|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accessories = {"Collar &amp; Leash"=&gt; "collar", "Chew Toy" =&gt; "toy"}</a:t>
            </a:r>
            <a:endParaRPr sz="1400" dirty="0">
              <a:latin typeface="Consolas"/>
              <a:ea typeface="Consolas"/>
              <a:cs typeface="Consolas"/>
              <a:sym typeface="Consolas"/>
            </a:endParaRPr>
          </a:p>
          <a:p>
            <a:pPr marL="0" lvl="0" indent="0" algn="l" rtl="0">
              <a:spcBef>
                <a:spcPts val="0"/>
              </a:spcBef>
              <a:spcAft>
                <a:spcPts val="0"/>
              </a:spcAft>
              <a:buNone/>
            </a:pP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t>
            </a:r>
            <a:r>
              <a:rPr lang="en-US" sz="1400" dirty="0" err="1">
                <a:latin typeface="Consolas"/>
                <a:ea typeface="Consolas"/>
                <a:cs typeface="Consolas"/>
                <a:sym typeface="Consolas"/>
              </a:rPr>
              <a:t>browser.checkbox</a:t>
            </a:r>
            <a:r>
              <a:rPr lang="en-US" sz="1400" dirty="0">
                <a:latin typeface="Consolas"/>
                <a:ea typeface="Consolas"/>
                <a:cs typeface="Consolas"/>
                <a:sym typeface="Consolas"/>
              </a:rPr>
              <a:t>(id: accessories[accessory]).set(true)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355m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and how to set up tags in </a:t>
            </a:r>
            <a:r>
              <a:rPr lang="en-US" sz="1400" dirty="0" err="1"/>
              <a:t>Rubymine</a:t>
            </a:r>
            <a:r>
              <a:rPr lang="en-US" sz="1400" dirty="0"/>
              <a:t>. Estimated length of this exercise is 30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553488a2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endParaRPr dirty="0"/>
          </a:p>
        </p:txBody>
      </p:sp>
      <p:sp>
        <p:nvSpPr>
          <p:cNvPr id="322" name="Google Shape;322;g24553488a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4553488a2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endParaRPr dirty="0"/>
          </a:p>
          <a:p>
            <a:pPr marL="0" lvl="0" indent="0" algn="l" rtl="0">
              <a:spcBef>
                <a:spcPts val="0"/>
              </a:spcBef>
              <a:spcAft>
                <a:spcPts val="0"/>
              </a:spcAft>
              <a:buNone/>
            </a:pPr>
            <a:endParaRPr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endParaRPr dirty="0"/>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endParaRPr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For AND tags, pass the tags as separate tag strings:</a:t>
            </a:r>
            <a:endParaRPr dirty="0"/>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endParaRPr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endParaRPr dirty="0"/>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endParaRPr dirty="0">
              <a:latin typeface="Consolas"/>
              <a:ea typeface="Consolas"/>
              <a:cs typeface="Consolas"/>
              <a:sym typeface="Consolas"/>
            </a:endParaRPr>
          </a:p>
          <a:p>
            <a:pPr marL="0" lvl="0" indent="0" algn="l" rtl="0">
              <a:spcBef>
                <a:spcPts val="0"/>
              </a:spcBef>
              <a:spcAft>
                <a:spcPts val="0"/>
              </a:spcAft>
              <a:buNone/>
            </a:pPr>
            <a:endParaRPr dirty="0"/>
          </a:p>
        </p:txBody>
      </p:sp>
      <p:sp>
        <p:nvSpPr>
          <p:cNvPr id="330" name="Google Shape;330;g24553488a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4553488a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Can also add multiple tags include/exclude to command line call.</a:t>
            </a:r>
            <a:endParaRPr dirty="0"/>
          </a:p>
        </p:txBody>
      </p:sp>
      <p:sp>
        <p:nvSpPr>
          <p:cNvPr id="338" name="Google Shape;338;g24553488a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5efe8b99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367.5m</a:t>
            </a:r>
          </a:p>
          <a:p>
            <a:pPr marL="0" lvl="0" indent="0" algn="l" rtl="0">
              <a:spcBef>
                <a:spcPts val="0"/>
              </a:spcBef>
              <a:spcAft>
                <a:spcPts val="0"/>
              </a:spcAft>
              <a:buNone/>
            </a:pPr>
            <a:endParaRPr dirty="0"/>
          </a:p>
        </p:txBody>
      </p:sp>
      <p:sp>
        <p:nvSpPr>
          <p:cNvPr id="354" name="Google Shape;354;g55efe8b99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5efe8b99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370m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endParaRPr dirty="0"/>
          </a:p>
          <a:p>
            <a:pPr marL="0" lvl="0" indent="0" algn="l" rtl="0">
              <a:spcBef>
                <a:spcPts val="0"/>
              </a:spcBef>
              <a:spcAft>
                <a:spcPts val="0"/>
              </a:spcAft>
              <a:buNone/>
            </a:pPr>
            <a:endParaRPr dirty="0"/>
          </a:p>
          <a:p>
            <a:pPr marL="0" lvl="0" indent="0" algn="l" rtl="0">
              <a:spcBef>
                <a:spcPts val="0"/>
              </a:spcBef>
              <a:spcAft>
                <a:spcPts val="0"/>
              </a:spcAft>
              <a:buNone/>
            </a:pPr>
            <a:r>
              <a:rPr lang="en-US" dirty="0"/>
              <a:t>Can also add multiple tags include/exclude to command line call.</a:t>
            </a:r>
            <a:endParaRPr dirty="0"/>
          </a:p>
        </p:txBody>
      </p:sp>
      <p:sp>
        <p:nvSpPr>
          <p:cNvPr id="362" name="Google Shape;362;g55efe8b99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4553488a2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370m</a:t>
            </a:r>
          </a:p>
          <a:p>
            <a:pPr marL="0" lvl="0" indent="0" algn="l" rtl="0">
              <a:spcBef>
                <a:spcPts val="0"/>
              </a:spcBef>
              <a:spcAft>
                <a:spcPts val="0"/>
              </a:spcAft>
              <a:buNone/>
            </a:pPr>
            <a:endParaRPr dirty="0"/>
          </a:p>
        </p:txBody>
      </p:sp>
      <p:sp>
        <p:nvSpPr>
          <p:cNvPr id="370" name="Google Shape;370;g24553488a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dk1"/>
                </a:solidFill>
              </a:rPr>
              <a:t>Presenter goes through the 2nd </a:t>
            </a:r>
            <a:r>
              <a:rPr lang="en-US" sz="1400" dirty="0" err="1">
                <a:solidFill>
                  <a:schemeClr val="dk1"/>
                </a:solidFill>
              </a:rPr>
              <a:t>contact.feature</a:t>
            </a:r>
            <a:r>
              <a:rPr lang="en-US" sz="1400" dirty="0">
                <a:solidFill>
                  <a:schemeClr val="dk1"/>
                </a:solidFill>
              </a:rPr>
              <a:t> scenarios with the class (skip first because it will be refactored into a Background later). 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#2 Submit a message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fill the form in with the following values: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value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Joe Sixpack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I am having trouble adopting a puppy. Please help!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"Thank you for contacting us!"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8th adopt_puppies.feature scenario.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#8 Complete an adoption</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"Complete the Adoption"</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fill the form in with the following values: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element        | value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order_name     | Joe Sixpack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order_address  | 123 Main St.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order_email    | joe@sixpack.com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order_pay_type | Check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"Place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"Thank you for adopting a puppy!"</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 8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When(/^I fill the form in with the following values:$/) do |table|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table.hashes.each do |data|</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selector = {id: data['element']}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value = data['value']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set_field(selector, value)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end</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def set_field(selector, 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@browser.element(selector).wait_until_present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if @browser.text_field(selector).exists?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@browser.text_field(selector).set(value)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elsif @browser.textarea(selector).exists?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@browser.textarea(selector).set(value)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else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@browser.select_list(selector).select_value(value)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35m</a:t>
            </a:r>
          </a:p>
          <a:p>
            <a:pPr marL="0" lvl="0" indent="0" algn="l" rtl="0">
              <a:spcBef>
                <a:spcPts val="0"/>
              </a:spcBef>
              <a:spcAft>
                <a:spcPts val="0"/>
              </a:spcAft>
              <a:buNone/>
            </a:pP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Presenter goes through the 3rd contact.feature scenarios with the class.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Scenario requires an outline to plug entries into a form.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  </a:t>
            </a:r>
            <a:r>
              <a:rPr lang="en-US" sz="1400">
                <a:solidFill>
                  <a:schemeClr val="dk1"/>
                </a:solidFill>
                <a:latin typeface="Consolas"/>
                <a:ea typeface="Consolas"/>
                <a:cs typeface="Consolas"/>
                <a:sym typeface="Consolas"/>
              </a:rPr>
              <a:t>Scenario Outline: #3 All fields are required to send a message to the agency</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the contact form is completely filled in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But I blank out "&lt;element&gt;"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"&lt;error&gt;"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Examples: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error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Name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Email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Body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When(/^the contact form is completely filled in$/) do</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steps %Q{</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And I fill the form in with the following values:</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element               | value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contact_message_name  | Name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contact_message_email | Email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contact_message_body  | Body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sz="1400">
                <a:solidFill>
                  <a:schemeClr val="dk1"/>
                </a:solidFill>
                <a:latin typeface="Consolas"/>
                <a:ea typeface="Consolas"/>
                <a:cs typeface="Consolas"/>
                <a:sym typeface="Consolas"/>
              </a:rPr>
            </a:b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When(/^I blank out "(.*)"$/) do |element|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set_field({id:element},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9th adopt_puppies.feature scenario.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Outline: #9 All fields are required to complete an adoption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When I click on "Complete the Adoption"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the order form is completely filled in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But I blank out "&lt;element&gt;"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I click on "Place Order"</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Then I see "&lt;error&gt;"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Examples:</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element        | error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order_name     | Name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order_address  | Address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order_email    | Email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order_pay_type | Pay type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 9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When(/^the order form is completely filled in$/) do</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steps %Q{</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And I fill the form in with the following values:</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element        | value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order_name     | Joe Sixpack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order_address  | 123 Main St.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order_email    | joe@sixpack.com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order_pay_type | Check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sz="1400">
                <a:solidFill>
                  <a:schemeClr val="dk1"/>
                </a:solidFill>
                <a:latin typeface="Consolas"/>
                <a:ea typeface="Consolas"/>
                <a:cs typeface="Consolas"/>
                <a:sym typeface="Consolas"/>
              </a:rPr>
            </a:b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When(/^I leave (.*) blank$/) do |element|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set_field({id:element},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a:solidFill>
                  <a:schemeClr val="dk1"/>
                </a:solidFill>
                <a:latin typeface="Consolas"/>
                <a:ea typeface="Consolas"/>
                <a:cs typeface="Consolas"/>
                <a:sym typeface="Consolas"/>
              </a:rPr>
            </a:b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Presenter goes through the 1st contact.feature scenario with the class, refactoring the first 2 steps into a Background.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Background runs before every scenario, but after any Before hooks.</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the @ignore tag from Scenario #1</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Move first 2 steps into a Background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Background: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When I tap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those steps from Scenario #1</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#1 Get to the contact form</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the heading "Contact"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Implement new step definition in Scenario #1</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the same 2 steps from Scenarios #2 &amp; #3</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Rerun all scenarios in the feature file to show how this all works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#2 Submit a message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fill the form in with the following values: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value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Joe Sixpack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joe@sixpack.com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I am having trouble adopting a puppy. Please help!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"Thank you for contacting us!"</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Outline: #3 All fields are required to send a message to the agency</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the contact form is completely filled in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But I blank out "&lt;element&gt;"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"&lt;error&gt;"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Examples: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error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Name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Email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Body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1st discussion_board.feature scenario. Presenter is available for questions.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Participants have to implement the </a:t>
            </a:r>
            <a:r>
              <a:rPr lang="en-US" sz="1400" b="1">
                <a:solidFill>
                  <a:schemeClr val="dk1"/>
                </a:solidFill>
              </a:rPr>
              <a:t>Then I see the heading "Message Boards"</a:t>
            </a:r>
            <a:r>
              <a:rPr lang="en-US" sz="1400">
                <a:solidFill>
                  <a:schemeClr val="dk1"/>
                </a:solidFill>
              </a:rPr>
              <a:t> step</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Background: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am on the home page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"Message Boards"</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#1 Can access the Message Boards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heading "Message Boards"</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a:t>
            </a:r>
            <a:r>
              <a:rPr lang="en-US" sz="1400">
                <a:solidFill>
                  <a:schemeClr val="dk1"/>
                </a:solidFill>
              </a:rPr>
              <a:t>1st discussion_board.feature scenario</a:t>
            </a:r>
            <a:r>
              <a:rPr lang="en-US" sz="1400"/>
              <a:t>.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Then(/^I see the heading "([^"]*)"$/) do |text|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expect(@browser.div(id: 'content').h2().text.include?(text)).to be true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br>
              <a:rPr lang="en-US" sz="1400">
                <a:solidFill>
                  <a:schemeClr val="dk1"/>
                </a:solidFill>
                <a:latin typeface="Consolas"/>
                <a:ea typeface="Consolas"/>
                <a:cs typeface="Consolas"/>
                <a:sym typeface="Consolas"/>
              </a:rPr>
            </a:br>
            <a:br>
              <a:rPr lang="en-US">
                <a:solidFill>
                  <a:schemeClr val="dk1"/>
                </a:solidFill>
                <a:latin typeface="Consolas"/>
                <a:ea typeface="Consolas"/>
                <a:cs typeface="Consolas"/>
                <a:sym typeface="Consolas"/>
              </a:rPr>
            </a:b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4553488a2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g24553488a2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45m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4553488a2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g24553488a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4553488a2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g24553488a2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4553488a2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g24553488a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4553488a2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PORO = Plain Old Ruby Object</a:t>
            </a:r>
            <a:endParaRPr/>
          </a:p>
          <a:p>
            <a:pPr marL="0" lvl="0" indent="0" algn="l" rtl="0">
              <a:spcBef>
                <a:spcPts val="0"/>
              </a:spcBef>
              <a:spcAft>
                <a:spcPts val="0"/>
              </a:spcAft>
              <a:buNone/>
            </a:pPr>
            <a:r>
              <a:rPr lang="en-US"/>
              <a:t>page-object uses Watir powered by Selenium and web-driver</a:t>
            </a:r>
            <a:endParaRPr/>
          </a:p>
          <a:p>
            <a:pPr marL="0" lvl="0" indent="0" algn="l" rtl="0">
              <a:spcBef>
                <a:spcPts val="0"/>
              </a:spcBef>
              <a:spcAft>
                <a:spcPts val="0"/>
              </a:spcAft>
              <a:buNone/>
            </a:pPr>
            <a:r>
              <a:rPr lang="en-US"/>
              <a:t>site_prism uses Capybara which also uses Selenium and web-driver</a:t>
            </a:r>
            <a:endParaRPr/>
          </a:p>
          <a:p>
            <a:pPr marL="0" lvl="0" indent="0" algn="l" rtl="0">
              <a:spcBef>
                <a:spcPts val="0"/>
              </a:spcBef>
              <a:spcAft>
                <a:spcPts val="0"/>
              </a:spcAft>
              <a:buNone/>
            </a:pPr>
            <a:endParaRPr/>
          </a:p>
        </p:txBody>
      </p:sp>
      <p:sp>
        <p:nvSpPr>
          <p:cNvPr id="517" name="Google Shape;517;g24553488a2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4553488a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4553488a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dk1"/>
                </a:solidFill>
              </a:rPr>
              <a:t>Presenter goes through creating a </a:t>
            </a:r>
            <a:r>
              <a:rPr lang="en-US" sz="1400" dirty="0" err="1">
                <a:solidFill>
                  <a:schemeClr val="dk1"/>
                </a:solidFill>
              </a:rPr>
              <a:t>PageObject</a:t>
            </a:r>
            <a:r>
              <a:rPr lang="en-US" sz="1400" dirty="0">
                <a:solidFill>
                  <a:schemeClr val="dk1"/>
                </a:solidFill>
              </a:rPr>
              <a:t> class(es) with the class. Timebox this exercise for 30 minutes.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rPr>
              <a:t>If time allows, refactor some steps from </a:t>
            </a:r>
            <a:r>
              <a:rPr lang="en-US" sz="1400" dirty="0" err="1">
                <a:solidFill>
                  <a:schemeClr val="dk1"/>
                </a:solidFill>
              </a:rPr>
              <a:t>adopt_puppies.feature</a:t>
            </a:r>
            <a:r>
              <a:rPr lang="en-US" sz="1400" dirty="0">
                <a:solidFill>
                  <a:schemeClr val="dk1"/>
                </a:solidFill>
              </a:rPr>
              <a:t> to use the new </a:t>
            </a:r>
            <a:r>
              <a:rPr lang="en-US" sz="1400" dirty="0" err="1">
                <a:solidFill>
                  <a:schemeClr val="dk1"/>
                </a:solidFill>
              </a:rPr>
              <a:t>PageObject</a:t>
            </a:r>
            <a:r>
              <a:rPr lang="en-US" sz="1400" dirty="0">
                <a:solidFill>
                  <a:schemeClr val="dk1"/>
                </a:solidFill>
              </a:rPr>
              <a:t> class.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Put the classes into a </a:t>
            </a:r>
            <a:r>
              <a:rPr lang="en-US" sz="1400" b="1" dirty="0">
                <a:solidFill>
                  <a:schemeClr val="dk1"/>
                </a:solidFill>
              </a:rPr>
              <a:t>pages/</a:t>
            </a:r>
            <a:r>
              <a:rPr lang="en-US" sz="1400" dirty="0">
                <a:solidFill>
                  <a:schemeClr val="dk1"/>
                </a:solidFill>
              </a:rPr>
              <a:t> subdirectory in </a:t>
            </a:r>
            <a:r>
              <a:rPr lang="en-US" sz="1400" b="1" dirty="0">
                <a:solidFill>
                  <a:schemeClr val="dk1"/>
                </a:solidFill>
              </a:rPr>
              <a:t>features/</a:t>
            </a:r>
            <a:r>
              <a:rPr lang="en-US" sz="1400" dirty="0">
                <a:solidFill>
                  <a:schemeClr val="dk1"/>
                </a:solidFill>
              </a:rPr>
              <a:t>.</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b="1" dirty="0">
                <a:solidFill>
                  <a:schemeClr val="dk1"/>
                </a:solidFill>
              </a:rPr>
              <a:t>POSSIBLE RUBY CLASS SOLUTION:</a:t>
            </a:r>
            <a:endParaRPr sz="1400" b="1"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module </a:t>
            </a:r>
            <a:r>
              <a:rPr lang="en-US" sz="1200" dirty="0" err="1">
                <a:solidFill>
                  <a:schemeClr val="dk1"/>
                </a:solidFill>
                <a:latin typeface="Consolas"/>
                <a:ea typeface="Consolas"/>
                <a:cs typeface="Consolas"/>
                <a:sym typeface="Consolas"/>
              </a:rPr>
              <a:t>PuppiesMenu</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to_go_contact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"contact").click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go_to_adopt_a_puppy</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"adopt-a-puppy").click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go_to_my_litter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"my-litter").click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go_to_learning</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"learn").click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go_to_shelters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"animal-shelters").click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go_to_classifieds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"classifieds").click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go_to_discussions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"message-boards").click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go_to_news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"pet-news").click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err="1">
                <a:solidFill>
                  <a:schemeClr val="dk1"/>
                </a:solidFill>
                <a:latin typeface="Consolas"/>
                <a:ea typeface="Consolas"/>
                <a:cs typeface="Consolas"/>
                <a:sym typeface="Consolas"/>
              </a:rPr>
              <a:t>require_relative</a:t>
            </a: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puppies_menu</a:t>
            </a:r>
            <a:r>
              <a:rPr lang="en-US"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class </a:t>
            </a:r>
            <a:r>
              <a:rPr lang="en-US" sz="1200" dirty="0" err="1">
                <a:solidFill>
                  <a:schemeClr val="dk1"/>
                </a:solidFill>
                <a:latin typeface="Consolas"/>
                <a:ea typeface="Consolas"/>
                <a:cs typeface="Consolas"/>
                <a:sym typeface="Consolas"/>
              </a:rPr>
              <a:t>AgencyPage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include </a:t>
            </a:r>
            <a:r>
              <a:rPr lang="en-US" sz="1200" dirty="0" err="1">
                <a:solidFill>
                  <a:schemeClr val="dk1"/>
                </a:solidFill>
                <a:latin typeface="Consolas"/>
                <a:ea typeface="Consolas"/>
                <a:cs typeface="Consolas"/>
                <a:sym typeface="Consolas"/>
              </a:rPr>
              <a:t>PuppiesMenu</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initialize(browser)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@browser = 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view_puppy</a:t>
            </a:r>
            <a:r>
              <a:rPr lang="en-US" sz="1200" dirty="0">
                <a:solidFill>
                  <a:schemeClr val="dk1"/>
                </a:solidFill>
                <a:latin typeface="Consolas"/>
                <a:ea typeface="Consolas"/>
                <a:cs typeface="Consolas"/>
                <a:sym typeface="Consolas"/>
              </a:rPr>
              <a:t>(name)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puppies = @</a:t>
            </a:r>
            <a:r>
              <a:rPr lang="en-US" sz="1200" dirty="0" err="1">
                <a:solidFill>
                  <a:schemeClr val="dk1"/>
                </a:solidFill>
                <a:latin typeface="Consolas"/>
                <a:ea typeface="Consolas"/>
                <a:cs typeface="Consolas"/>
                <a:sym typeface="Consolas"/>
              </a:rPr>
              <a:t>browser.divs</a:t>
            </a:r>
            <a:r>
              <a:rPr lang="en-US" sz="1200" dirty="0">
                <a:solidFill>
                  <a:schemeClr val="dk1"/>
                </a:solidFill>
                <a:latin typeface="Consolas"/>
                <a:ea typeface="Consolas"/>
                <a:cs typeface="Consolas"/>
                <a:sym typeface="Consolas"/>
              </a:rPr>
              <a:t>(class: '</a:t>
            </a:r>
            <a:r>
              <a:rPr lang="en-US" sz="1200" dirty="0" err="1">
                <a:solidFill>
                  <a:schemeClr val="dk1"/>
                </a:solidFill>
                <a:latin typeface="Consolas"/>
                <a:ea typeface="Consolas"/>
                <a:cs typeface="Consolas"/>
                <a:sym typeface="Consolas"/>
              </a:rPr>
              <a:t>puppy_list</a:t>
            </a:r>
            <a:r>
              <a:rPr lang="en-US"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puppies.img</a:t>
            </a:r>
            <a:r>
              <a:rPr lang="en-US" sz="1200" dirty="0">
                <a:solidFill>
                  <a:schemeClr val="dk1"/>
                </a:solidFill>
                <a:latin typeface="Consolas"/>
                <a:ea typeface="Consolas"/>
                <a:cs typeface="Consolas"/>
                <a:sym typeface="Consolas"/>
              </a:rPr>
              <a:t>(alt: name).</a:t>
            </a:r>
            <a:r>
              <a:rPr lang="en-US" sz="1200" dirty="0" err="1">
                <a:solidFill>
                  <a:schemeClr val="dk1"/>
                </a:solidFill>
                <a:latin typeface="Consolas"/>
                <a:ea typeface="Consolas"/>
                <a:cs typeface="Consolas"/>
                <a:sym typeface="Consolas"/>
              </a:rPr>
              <a:t>parent.parent.divs.last.button.click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err="1">
                <a:solidFill>
                  <a:schemeClr val="dk1"/>
                </a:solidFill>
                <a:latin typeface="Consolas"/>
                <a:ea typeface="Consolas"/>
                <a:cs typeface="Consolas"/>
                <a:sym typeface="Consolas"/>
              </a:rPr>
              <a:t>require_relative</a:t>
            </a: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puppies_menu</a:t>
            </a:r>
            <a:r>
              <a:rPr lang="en-US"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class </a:t>
            </a:r>
            <a:r>
              <a:rPr lang="en-US" sz="1200" dirty="0" err="1">
                <a:solidFill>
                  <a:schemeClr val="dk1"/>
                </a:solidFill>
                <a:latin typeface="Consolas"/>
                <a:ea typeface="Consolas"/>
                <a:cs typeface="Consolas"/>
                <a:sym typeface="Consolas"/>
              </a:rPr>
              <a:t>PuppyPage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include </a:t>
            </a:r>
            <a:r>
              <a:rPr lang="en-US" sz="1200" dirty="0" err="1">
                <a:solidFill>
                  <a:schemeClr val="dk1"/>
                </a:solidFill>
                <a:latin typeface="Consolas"/>
                <a:ea typeface="Consolas"/>
                <a:cs typeface="Consolas"/>
                <a:sym typeface="Consolas"/>
              </a:rPr>
              <a:t>PuppiesMenu</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initialize(browser)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@browser = 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adopt_puppy</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'Adopt Me!')[0]</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return_to_puppy_list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'Return to List')[0]</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err="1">
                <a:solidFill>
                  <a:schemeClr val="dk1"/>
                </a:solidFill>
                <a:latin typeface="Consolas"/>
                <a:ea typeface="Consolas"/>
                <a:cs typeface="Consolas"/>
                <a:sym typeface="Consolas"/>
              </a:rPr>
              <a:t>require_relative</a:t>
            </a: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puppies_menu</a:t>
            </a:r>
            <a:r>
              <a:rPr lang="en-US"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require ‘</a:t>
            </a:r>
            <a:r>
              <a:rPr lang="en-US" sz="1200" dirty="0" err="1">
                <a:solidFill>
                  <a:schemeClr val="dk1"/>
                </a:solidFill>
                <a:latin typeface="Consolas"/>
                <a:ea typeface="Consolas"/>
                <a:cs typeface="Consolas"/>
                <a:sym typeface="Consolas"/>
              </a:rPr>
              <a:t>activesupport</a:t>
            </a:r>
            <a:r>
              <a:rPr lang="en-US"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class </a:t>
            </a:r>
            <a:r>
              <a:rPr lang="en-US" sz="1200" dirty="0" err="1">
                <a:solidFill>
                  <a:schemeClr val="dk1"/>
                </a:solidFill>
                <a:latin typeface="Consolas"/>
                <a:ea typeface="Consolas"/>
                <a:cs typeface="Consolas"/>
                <a:sym typeface="Consolas"/>
              </a:rPr>
              <a:t>MyLitterPage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include </a:t>
            </a:r>
            <a:r>
              <a:rPr lang="en-US" sz="1200" dirty="0" err="1">
                <a:solidFill>
                  <a:schemeClr val="dk1"/>
                </a:solidFill>
                <a:latin typeface="Consolas"/>
                <a:ea typeface="Consolas"/>
                <a:cs typeface="Consolas"/>
                <a:sym typeface="Consolas"/>
              </a:rPr>
              <a:t>PuppiesMenu</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initialize(browser)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@browser = 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complete_the_adoption</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'Complete the Adoption')[0].click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adopt_another_puppy</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'Adopt Another Puppy')[0].click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change_your_mind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'Change Your Mind')[0].click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puppy_names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browser.tables.collect</a:t>
            </a:r>
            <a:r>
              <a:rPr lang="en-US" sz="1200" dirty="0">
                <a:solidFill>
                  <a:schemeClr val="dk1"/>
                </a:solidFill>
                <a:latin typeface="Consolas"/>
                <a:ea typeface="Consolas"/>
                <a:cs typeface="Consolas"/>
                <a:sym typeface="Consolas"/>
              </a:rPr>
              <a:t> { |div| </a:t>
            </a:r>
            <a:r>
              <a:rPr lang="en-US" sz="1200" dirty="0" err="1">
                <a:solidFill>
                  <a:schemeClr val="dk1"/>
                </a:solidFill>
                <a:latin typeface="Consolas"/>
                <a:ea typeface="Consolas"/>
                <a:cs typeface="Consolas"/>
                <a:sym typeface="Consolas"/>
              </a:rPr>
              <a:t>div.id.sub</a:t>
            </a:r>
            <a:r>
              <a:rPr lang="en-US" sz="1200" dirty="0">
                <a:solidFill>
                  <a:schemeClr val="dk1"/>
                </a:solidFill>
                <a:latin typeface="Consolas"/>
                <a:ea typeface="Consolas"/>
                <a:cs typeface="Consolas"/>
                <a:sym typeface="Consolas"/>
              </a:rPr>
              <a:t>('puppy-', '').</a:t>
            </a:r>
            <a:r>
              <a:rPr lang="en-US" sz="1200" dirty="0" err="1">
                <a:solidFill>
                  <a:schemeClr val="dk1"/>
                </a:solidFill>
                <a:latin typeface="Consolas"/>
                <a:ea typeface="Consolas"/>
                <a:cs typeface="Consolas"/>
                <a:sym typeface="Consolas"/>
              </a:rPr>
              <a:t>titleize</a:t>
            </a: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select_additional_product</a:t>
            </a:r>
            <a:r>
              <a:rPr lang="en-US" sz="1200" dirty="0">
                <a:solidFill>
                  <a:schemeClr val="dk1"/>
                </a:solidFill>
                <a:latin typeface="Consolas"/>
                <a:ea typeface="Consolas"/>
                <a:cs typeface="Consolas"/>
                <a:sym typeface="Consolas"/>
              </a:rPr>
              <a:t>(name)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accessories = {"Collar &amp; Leash"=&gt; "collar", "Chew Toy" =&gt; "toy", "Travel Carrier" =&gt; "carrier", "First Vet Visit" =&gt; "vet"}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raise "Product/Service not found" unless </a:t>
            </a:r>
            <a:r>
              <a:rPr lang="en-US" sz="1200" dirty="0" err="1">
                <a:solidFill>
                  <a:schemeClr val="dk1"/>
                </a:solidFill>
                <a:latin typeface="Consolas"/>
                <a:ea typeface="Consolas"/>
                <a:cs typeface="Consolas"/>
                <a:sym typeface="Consolas"/>
              </a:rPr>
              <a:t>accessories.has_key</a:t>
            </a:r>
            <a:r>
              <a:rPr lang="en-US" sz="1200" dirty="0">
                <a:solidFill>
                  <a:schemeClr val="dk1"/>
                </a:solidFill>
                <a:latin typeface="Consolas"/>
                <a:ea typeface="Consolas"/>
                <a:cs typeface="Consolas"/>
                <a:sym typeface="Consolas"/>
              </a:rPr>
              <a:t>?(name)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browser.checkbox</a:t>
            </a:r>
            <a:r>
              <a:rPr lang="en-US" sz="1200" dirty="0">
                <a:solidFill>
                  <a:schemeClr val="dk1"/>
                </a:solidFill>
                <a:latin typeface="Consolas"/>
                <a:ea typeface="Consolas"/>
                <a:cs typeface="Consolas"/>
                <a:sym typeface="Consolas"/>
              </a:rPr>
              <a:t>(id: accessories[name]).set(true)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b="1" dirty="0">
                <a:solidFill>
                  <a:schemeClr val="dk1"/>
                </a:solidFill>
              </a:rPr>
              <a:t>POSSIBLE SCENARIO STEP DEFINITION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Given(/^I am on the home page$/)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browser.goto</a:t>
            </a:r>
            <a:r>
              <a:rPr lang="en-US" sz="1200" dirty="0">
                <a:solidFill>
                  <a:schemeClr val="dk1"/>
                </a:solidFill>
                <a:latin typeface="Consolas"/>
                <a:ea typeface="Consolas"/>
                <a:cs typeface="Consolas"/>
                <a:sym typeface="Consolas"/>
              </a:rPr>
              <a:t> 'http://localhost:3000/'</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When(/^I click on the puppy "([^"]*)"$/) do |</a:t>
            </a:r>
            <a:r>
              <a:rPr lang="en-US" sz="1200" dirty="0" err="1">
                <a:solidFill>
                  <a:schemeClr val="dk1"/>
                </a:solidFill>
                <a:latin typeface="Consolas"/>
                <a:ea typeface="Consolas"/>
                <a:cs typeface="Consolas"/>
                <a:sym typeface="Consolas"/>
              </a:rPr>
              <a:t>puppy_name</a:t>
            </a:r>
            <a:r>
              <a:rPr lang="en-US" sz="1200" dirty="0">
                <a:solidFill>
                  <a:schemeClr val="dk1"/>
                </a:solidFill>
                <a:latin typeface="Consolas"/>
                <a:ea typeface="Consolas"/>
                <a:cs typeface="Consolas"/>
                <a:sym typeface="Consolas"/>
              </a:rPr>
              <a: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page = </a:t>
            </a:r>
            <a:r>
              <a:rPr lang="en-US" sz="1200" dirty="0" err="1">
                <a:solidFill>
                  <a:schemeClr val="dk1"/>
                </a:solidFill>
                <a:latin typeface="Consolas"/>
                <a:ea typeface="Consolas"/>
                <a:cs typeface="Consolas"/>
                <a:sym typeface="Consolas"/>
              </a:rPr>
              <a:t>AgencyPage.new</a:t>
            </a:r>
            <a:r>
              <a:rPr lang="en-US" sz="1200" dirty="0">
                <a:solidFill>
                  <a:schemeClr val="dk1"/>
                </a:solidFill>
                <a:latin typeface="Consolas"/>
                <a:ea typeface="Consolas"/>
                <a:cs typeface="Consolas"/>
                <a:sym typeface="Consolas"/>
              </a:rPr>
              <a:t>(@browser)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page.view_puppy</a:t>
            </a:r>
            <a:r>
              <a:rPr lang="en-US" sz="1200" dirty="0">
                <a:solidFill>
                  <a:schemeClr val="dk1"/>
                </a:solidFill>
                <a:latin typeface="Consolas"/>
                <a:ea typeface="Consolas"/>
                <a:cs typeface="Consolas"/>
                <a:sym typeface="Consolas"/>
              </a:rPr>
              <a:t>(</a:t>
            </a:r>
            <a:r>
              <a:rPr lang="en-US" sz="1200" dirty="0" err="1">
                <a:solidFill>
                  <a:schemeClr val="dk1"/>
                </a:solidFill>
                <a:latin typeface="Consolas"/>
                <a:ea typeface="Consolas"/>
                <a:cs typeface="Consolas"/>
                <a:sym typeface="Consolas"/>
              </a:rPr>
              <a:t>puppy_name</a:t>
            </a:r>
            <a:r>
              <a:rPr lang="en-US" sz="1200" dirty="0">
                <a:solidFill>
                  <a:schemeClr val="dk1"/>
                </a:solidFill>
                <a:latin typeface="Consolas"/>
                <a:ea typeface="Consolas"/>
                <a:cs typeface="Consolas"/>
                <a:sym typeface="Consolas"/>
              </a:rPr>
              <a: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Then(/^I see "([^"]*)"$/) do |</a:t>
            </a:r>
            <a:r>
              <a:rPr lang="en-US" sz="1200" dirty="0" err="1">
                <a:solidFill>
                  <a:schemeClr val="dk1"/>
                </a:solidFill>
                <a:latin typeface="Consolas"/>
                <a:ea typeface="Consolas"/>
                <a:cs typeface="Consolas"/>
                <a:sym typeface="Consolas"/>
              </a:rPr>
              <a:t>expected_text</a:t>
            </a:r>
            <a:r>
              <a:rPr lang="en-US" sz="1200" dirty="0">
                <a:solidFill>
                  <a:schemeClr val="dk1"/>
                </a:solidFill>
                <a:latin typeface="Consolas"/>
                <a:ea typeface="Consolas"/>
                <a:cs typeface="Consolas"/>
                <a:sym typeface="Consolas"/>
              </a:rPr>
              <a: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expect(@</a:t>
            </a:r>
            <a:r>
              <a:rPr lang="en-US" sz="1200" dirty="0" err="1">
                <a:solidFill>
                  <a:schemeClr val="dk1"/>
                </a:solidFill>
                <a:latin typeface="Consolas"/>
                <a:ea typeface="Consolas"/>
                <a:cs typeface="Consolas"/>
                <a:sym typeface="Consolas"/>
              </a:rPr>
              <a:t>browser.html.include</a:t>
            </a: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expected_text</a:t>
            </a:r>
            <a:r>
              <a:rPr lang="en-US" sz="1200" dirty="0">
                <a:solidFill>
                  <a:schemeClr val="dk1"/>
                </a:solidFill>
                <a:latin typeface="Consolas"/>
                <a:ea typeface="Consolas"/>
                <a:cs typeface="Consolas"/>
                <a:sym typeface="Consolas"/>
              </a:rPr>
              <a:t>).to be true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When(/^I click on "([^"]*)"$/) do |caption|</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element = @</a:t>
            </a:r>
            <a:r>
              <a:rPr lang="en-US" sz="1200" dirty="0" err="1">
                <a:solidFill>
                  <a:schemeClr val="dk1"/>
                </a:solidFill>
                <a:latin typeface="Consolas"/>
                <a:ea typeface="Consolas"/>
                <a:cs typeface="Consolas"/>
                <a:sym typeface="Consolas"/>
              </a:rPr>
              <a:t>browser.links</a:t>
            </a:r>
            <a:r>
              <a:rPr lang="en-US" sz="1200" dirty="0">
                <a:solidFill>
                  <a:schemeClr val="dk1"/>
                </a:solidFill>
                <a:latin typeface="Consolas"/>
                <a:ea typeface="Consolas"/>
                <a:cs typeface="Consolas"/>
                <a:sym typeface="Consolas"/>
              </a:rPr>
              <a:t>(text: caption)[0]</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element =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caption)[0] unless </a:t>
            </a:r>
            <a:r>
              <a:rPr lang="en-US" sz="1200" dirty="0" err="1">
                <a:solidFill>
                  <a:schemeClr val="dk1"/>
                </a:solidFill>
                <a:latin typeface="Consolas"/>
                <a:ea typeface="Consolas"/>
                <a:cs typeface="Consolas"/>
                <a:sym typeface="Consolas"/>
              </a:rPr>
              <a:t>element.exist</a:t>
            </a:r>
            <a:r>
              <a:rPr lang="en-US" sz="1200" dirty="0">
                <a:solidFill>
                  <a:schemeClr val="dk1"/>
                </a:solidFill>
                <a:latin typeface="Consolas"/>
                <a:ea typeface="Consolas"/>
                <a:cs typeface="Consolas"/>
                <a:sym typeface="Consolas"/>
              </a:rPr>
              <a: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element.click</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Then(/^I see the home page$/)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expect(@</a:t>
            </a:r>
            <a:r>
              <a:rPr lang="en-US" sz="1200" dirty="0" err="1">
                <a:solidFill>
                  <a:schemeClr val="dk1"/>
                </a:solidFill>
                <a:latin typeface="Consolas"/>
                <a:ea typeface="Consolas"/>
                <a:cs typeface="Consolas"/>
                <a:sym typeface="Consolas"/>
              </a:rPr>
              <a:t>browser.url</a:t>
            </a:r>
            <a:r>
              <a:rPr lang="en-US" sz="1200" dirty="0">
                <a:solidFill>
                  <a:schemeClr val="dk1"/>
                </a:solidFill>
                <a:latin typeface="Consolas"/>
                <a:ea typeface="Consolas"/>
                <a:cs typeface="Consolas"/>
                <a:sym typeface="Consolas"/>
              </a:rPr>
              <a:t>).to eq 'http://localhost:3000/'</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Then(/^I see the puppy "([^"]*)" is in my litter$/) do |name|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page = </a:t>
            </a:r>
            <a:r>
              <a:rPr lang="en-US" sz="1200" dirty="0" err="1">
                <a:solidFill>
                  <a:schemeClr val="dk1"/>
                </a:solidFill>
                <a:latin typeface="Consolas"/>
                <a:ea typeface="Consolas"/>
                <a:cs typeface="Consolas"/>
                <a:sym typeface="Consolas"/>
              </a:rPr>
              <a:t>MyLitter.new</a:t>
            </a:r>
            <a:r>
              <a:rPr lang="en-US" sz="1200" dirty="0">
                <a:solidFill>
                  <a:schemeClr val="dk1"/>
                </a:solidFill>
                <a:latin typeface="Consolas"/>
                <a:ea typeface="Consolas"/>
                <a:cs typeface="Consolas"/>
                <a:sym typeface="Consolas"/>
              </a:rPr>
              <a:t>(@browser)</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expect(</a:t>
            </a:r>
            <a:r>
              <a:rPr lang="en-US" sz="1200" dirty="0" err="1">
                <a:solidFill>
                  <a:schemeClr val="dk1"/>
                </a:solidFill>
                <a:latin typeface="Consolas"/>
                <a:ea typeface="Consolas"/>
                <a:cs typeface="Consolas"/>
                <a:sym typeface="Consolas"/>
              </a:rPr>
              <a:t>page.puppy_names.include</a:t>
            </a:r>
            <a:r>
              <a:rPr lang="en-US" sz="1200" dirty="0">
                <a:solidFill>
                  <a:schemeClr val="dk1"/>
                </a:solidFill>
                <a:latin typeface="Consolas"/>
                <a:ea typeface="Consolas"/>
                <a:cs typeface="Consolas"/>
                <a:sym typeface="Consolas"/>
              </a:rPr>
              <a:t>?(name)).to be true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Given(/^I have added a puppy to my litter$/)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step 'I am on the home page'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step 'I click on the I click on the puppy "Brooke”'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step 'I click on "Adopt Me!"'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When(/^I add a "([^"]*)" to my order$/) do |accessory|</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page = </a:t>
            </a:r>
            <a:r>
              <a:rPr lang="en-US" sz="1200" dirty="0" err="1">
                <a:solidFill>
                  <a:schemeClr val="dk1"/>
                </a:solidFill>
                <a:latin typeface="Consolas"/>
                <a:ea typeface="Consolas"/>
                <a:cs typeface="Consolas"/>
                <a:sym typeface="Consolas"/>
              </a:rPr>
              <a:t>MyLitter.new</a:t>
            </a:r>
            <a:r>
              <a:rPr lang="en-US" sz="1200" dirty="0">
                <a:solidFill>
                  <a:schemeClr val="dk1"/>
                </a:solidFill>
                <a:latin typeface="Consolas"/>
                <a:ea typeface="Consolas"/>
                <a:cs typeface="Consolas"/>
                <a:sym typeface="Consolas"/>
              </a:rPr>
              <a:t>(@browser)</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page.select_additional_product</a:t>
            </a:r>
            <a:r>
              <a:rPr lang="en-US" sz="1200" dirty="0">
                <a:solidFill>
                  <a:schemeClr val="dk1"/>
                </a:solidFill>
                <a:latin typeface="Consolas"/>
                <a:ea typeface="Consolas"/>
                <a:cs typeface="Consolas"/>
                <a:sym typeface="Consolas"/>
              </a:rPr>
              <a:t>(accessory)</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def </a:t>
            </a:r>
            <a:r>
              <a:rPr lang="en-US" sz="1200" dirty="0" err="1">
                <a:solidFill>
                  <a:schemeClr val="dk1"/>
                </a:solidFill>
                <a:latin typeface="Consolas"/>
                <a:ea typeface="Consolas"/>
                <a:cs typeface="Consolas"/>
                <a:sym typeface="Consolas"/>
              </a:rPr>
              <a:t>set_field</a:t>
            </a:r>
            <a:r>
              <a:rPr lang="en-US" sz="1200" dirty="0">
                <a:solidFill>
                  <a:schemeClr val="dk1"/>
                </a:solidFill>
                <a:latin typeface="Consolas"/>
                <a:ea typeface="Consolas"/>
                <a:cs typeface="Consolas"/>
                <a:sym typeface="Consolas"/>
              </a:rPr>
              <a:t>(selector, value)</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if @</a:t>
            </a:r>
            <a:r>
              <a:rPr lang="en-US" sz="1200" dirty="0" err="1">
                <a:solidFill>
                  <a:schemeClr val="dk1"/>
                </a:solidFill>
                <a:latin typeface="Consolas"/>
                <a:ea typeface="Consolas"/>
                <a:cs typeface="Consolas"/>
                <a:sym typeface="Consolas"/>
              </a:rPr>
              <a:t>browser.text_field</a:t>
            </a:r>
            <a:r>
              <a:rPr lang="en-US" sz="1200" dirty="0">
                <a:solidFill>
                  <a:schemeClr val="dk1"/>
                </a:solidFill>
                <a:latin typeface="Consolas"/>
                <a:ea typeface="Consolas"/>
                <a:cs typeface="Consolas"/>
                <a:sym typeface="Consolas"/>
              </a:rPr>
              <a:t>(selector).exists?</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browser.text_field</a:t>
            </a:r>
            <a:r>
              <a:rPr lang="en-US" sz="1200" dirty="0">
                <a:solidFill>
                  <a:schemeClr val="dk1"/>
                </a:solidFill>
                <a:latin typeface="Consolas"/>
                <a:ea typeface="Consolas"/>
                <a:cs typeface="Consolas"/>
                <a:sym typeface="Consolas"/>
              </a:rPr>
              <a:t>(selector).set(value)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elsif</a:t>
            </a: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browser.textarea</a:t>
            </a:r>
            <a:r>
              <a:rPr lang="en-US" sz="1200" dirty="0">
                <a:solidFill>
                  <a:schemeClr val="dk1"/>
                </a:solidFill>
                <a:latin typeface="Consolas"/>
                <a:ea typeface="Consolas"/>
                <a:cs typeface="Consolas"/>
                <a:sym typeface="Consolas"/>
              </a:rPr>
              <a:t>(selector).exists?</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browser.textarea</a:t>
            </a:r>
            <a:r>
              <a:rPr lang="en-US" sz="1200" dirty="0">
                <a:solidFill>
                  <a:schemeClr val="dk1"/>
                </a:solidFill>
                <a:latin typeface="Consolas"/>
                <a:ea typeface="Consolas"/>
                <a:cs typeface="Consolas"/>
                <a:sym typeface="Consolas"/>
              </a:rPr>
              <a:t>(selector).set(value)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else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browser.select_list</a:t>
            </a:r>
            <a:r>
              <a:rPr lang="en-US" sz="1200" dirty="0">
                <a:solidFill>
                  <a:schemeClr val="dk1"/>
                </a:solidFill>
                <a:latin typeface="Consolas"/>
                <a:ea typeface="Consolas"/>
                <a:cs typeface="Consolas"/>
                <a:sym typeface="Consolas"/>
              </a:rPr>
              <a:t>(selector).</a:t>
            </a:r>
            <a:r>
              <a:rPr lang="en-US" sz="1200" dirty="0" err="1">
                <a:solidFill>
                  <a:schemeClr val="dk1"/>
                </a:solidFill>
                <a:latin typeface="Consolas"/>
                <a:ea typeface="Consolas"/>
                <a:cs typeface="Consolas"/>
                <a:sym typeface="Consolas"/>
              </a:rPr>
              <a:t>select_value</a:t>
            </a:r>
            <a:r>
              <a:rPr lang="en-US" sz="1200" dirty="0">
                <a:solidFill>
                  <a:schemeClr val="dk1"/>
                </a:solidFill>
                <a:latin typeface="Consolas"/>
                <a:ea typeface="Consolas"/>
                <a:cs typeface="Consolas"/>
                <a:sym typeface="Consolas"/>
              </a:rPr>
              <a:t>(value)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end</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And(/^I fill the form in with the following values:$/) do |table|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table.hashes.each</a:t>
            </a:r>
            <a:r>
              <a:rPr lang="en-US" sz="1200" dirty="0">
                <a:solidFill>
                  <a:schemeClr val="dk1"/>
                </a:solidFill>
                <a:latin typeface="Consolas"/>
                <a:ea typeface="Consolas"/>
                <a:cs typeface="Consolas"/>
                <a:sym typeface="Consolas"/>
              </a:rPr>
              <a:t> do |data|</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selector = {id: data['element']}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value = data['value']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set_field</a:t>
            </a:r>
            <a:r>
              <a:rPr lang="en-US" sz="1200" dirty="0">
                <a:solidFill>
                  <a:schemeClr val="dk1"/>
                </a:solidFill>
                <a:latin typeface="Consolas"/>
                <a:ea typeface="Consolas"/>
                <a:cs typeface="Consolas"/>
                <a:sym typeface="Consolas"/>
              </a:rPr>
              <a:t>(selector, 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end</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And(/^the order form is completely filled in$/)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steps %Q{</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And I fill the form in with the following values:</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element        | value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order_name</a:t>
            </a:r>
            <a:r>
              <a:rPr lang="en-US" sz="1200" dirty="0">
                <a:solidFill>
                  <a:schemeClr val="dk1"/>
                </a:solidFill>
                <a:latin typeface="Consolas"/>
                <a:ea typeface="Consolas"/>
                <a:cs typeface="Consolas"/>
                <a:sym typeface="Consolas"/>
              </a:rPr>
              <a:t>     | Joe Sixpack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order_address</a:t>
            </a:r>
            <a:r>
              <a:rPr lang="en-US" sz="1200" dirty="0">
                <a:solidFill>
                  <a:schemeClr val="dk1"/>
                </a:solidFill>
                <a:latin typeface="Consolas"/>
                <a:ea typeface="Consolas"/>
                <a:cs typeface="Consolas"/>
                <a:sym typeface="Consolas"/>
              </a:rPr>
              <a:t>  | 123 Main St.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order_email</a:t>
            </a: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joe@sixpack.com</a:t>
            </a:r>
            <a:r>
              <a:rPr lang="en-US" sz="1200" dirty="0">
                <a:solidFill>
                  <a:schemeClr val="dk1"/>
                </a:solidFill>
                <a:latin typeface="Consolas"/>
                <a:ea typeface="Consolas"/>
                <a:cs typeface="Consolas"/>
                <a:sym typeface="Consolas"/>
              </a:rPr>
              <a:t>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order_pay_type</a:t>
            </a:r>
            <a:r>
              <a:rPr lang="en-US" sz="1200" dirty="0">
                <a:solidFill>
                  <a:schemeClr val="dk1"/>
                </a:solidFill>
                <a:latin typeface="Consolas"/>
                <a:ea typeface="Consolas"/>
                <a:cs typeface="Consolas"/>
                <a:sym typeface="Consolas"/>
              </a:rPr>
              <a:t> | Check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And(/^I leave (.*) blank$/) do |element|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set_field</a:t>
            </a:r>
            <a:r>
              <a:rPr lang="en-US" sz="1200" dirty="0">
                <a:solidFill>
                  <a:schemeClr val="dk1"/>
                </a:solidFill>
                <a:latin typeface="Consolas"/>
                <a:ea typeface="Consolas"/>
                <a:cs typeface="Consolas"/>
                <a:sym typeface="Consolas"/>
              </a:rPr>
              <a:t>({</a:t>
            </a:r>
            <a:r>
              <a:rPr lang="en-US" sz="1200" dirty="0" err="1">
                <a:solidFill>
                  <a:schemeClr val="dk1"/>
                </a:solidFill>
                <a:latin typeface="Consolas"/>
                <a:ea typeface="Consolas"/>
                <a:cs typeface="Consolas"/>
                <a:sym typeface="Consolas"/>
              </a:rPr>
              <a:t>id:element</a:t>
            </a:r>
            <a:r>
              <a:rPr lang="en-US" sz="1200" dirty="0">
                <a:solidFill>
                  <a:schemeClr val="dk1"/>
                </a:solidFill>
                <a:latin typeface="Consolas"/>
                <a:ea typeface="Consolas"/>
                <a:cs typeface="Consolas"/>
                <a:sym typeface="Consolas"/>
              </a:rPr>
              <a:t>},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When(/^I click on the email icon$/)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"Contact").click</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4553488a2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4553488a2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Class developers their own </a:t>
            </a:r>
            <a:r>
              <a:rPr lang="en-US" sz="1400" dirty="0" err="1"/>
              <a:t>PageObjects</a:t>
            </a:r>
            <a:r>
              <a:rPr lang="en-US" sz="1400" dirty="0"/>
              <a:t> to support the site in the </a:t>
            </a:r>
            <a:r>
              <a:rPr lang="en-US" sz="1400" dirty="0" err="1"/>
              <a:t>adopt_puppies.feature</a:t>
            </a:r>
            <a:r>
              <a:rPr lang="en-US" sz="1400" dirty="0"/>
              <a:t>. Presenter is available for questions. Timebox this exercise for 30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Participants don’t have to complete any conversions, it is mostly for them to try themselves, ask questions, and get some more hands-on with the pattern.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4553488a2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4553488a2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Presenter reviews solution(s) to </a:t>
            </a:r>
            <a:r>
              <a:rPr lang="en-US" sz="1400" dirty="0" err="1">
                <a:solidFill>
                  <a:schemeClr val="dk1"/>
                </a:solidFill>
              </a:rPr>
              <a:t>PageObjects</a:t>
            </a:r>
            <a:r>
              <a:rPr lang="en-US" sz="1400" dirty="0">
                <a:solidFill>
                  <a:schemeClr val="dk1"/>
                </a:solidFill>
              </a:rPr>
              <a:t> to support the site in the </a:t>
            </a:r>
            <a:r>
              <a:rPr lang="en-US" sz="1400" dirty="0" err="1">
                <a:solidFill>
                  <a:schemeClr val="dk1"/>
                </a:solidFill>
              </a:rPr>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b="1" dirty="0">
                <a:solidFill>
                  <a:schemeClr val="dk1"/>
                </a:solidFill>
              </a:rPr>
              <a:t>POSSIBLE RUBY CLASS SOLUTION:</a:t>
            </a:r>
            <a:endParaRPr sz="1400" b="1"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module </a:t>
            </a:r>
            <a:r>
              <a:rPr lang="en-US" sz="1200" dirty="0" err="1">
                <a:solidFill>
                  <a:schemeClr val="dk1"/>
                </a:solidFill>
                <a:latin typeface="Consolas"/>
                <a:ea typeface="Consolas"/>
                <a:cs typeface="Consolas"/>
                <a:sym typeface="Consolas"/>
              </a:rPr>
              <a:t>PuppiesMenu</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to_go_contact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"contact").click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go_to_adopt_a_puppy</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"adopt-a-puppy").click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go_to_my_litter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"my-litter").click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go_to_learning</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"learn").click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go_to_shelters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"animal-shelters").click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go_to_classifieds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"classifieds").click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go_to_discussions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"message-boards").click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go_to_news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"pet-news").click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class </a:t>
            </a:r>
            <a:r>
              <a:rPr lang="en-US" sz="1200" dirty="0" err="1">
                <a:solidFill>
                  <a:schemeClr val="dk1"/>
                </a:solidFill>
                <a:latin typeface="Consolas"/>
                <a:ea typeface="Consolas"/>
                <a:cs typeface="Consolas"/>
                <a:sym typeface="Consolas"/>
              </a:rPr>
              <a:t>AgencyPage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include </a:t>
            </a:r>
            <a:r>
              <a:rPr lang="en-US" sz="1200" dirty="0" err="1">
                <a:solidFill>
                  <a:schemeClr val="dk1"/>
                </a:solidFill>
                <a:latin typeface="Consolas"/>
                <a:ea typeface="Consolas"/>
                <a:cs typeface="Consolas"/>
                <a:sym typeface="Consolas"/>
              </a:rPr>
              <a:t>PuppiesMenu</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initialize(browser)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@browser = 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view_puppy</a:t>
            </a:r>
            <a:r>
              <a:rPr lang="en-US" sz="1200" dirty="0">
                <a:solidFill>
                  <a:schemeClr val="dk1"/>
                </a:solidFill>
                <a:latin typeface="Consolas"/>
                <a:ea typeface="Consolas"/>
                <a:cs typeface="Consolas"/>
                <a:sym typeface="Consolas"/>
              </a:rPr>
              <a:t>(name)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puppies = @</a:t>
            </a:r>
            <a:r>
              <a:rPr lang="en-US" sz="1200" dirty="0" err="1">
                <a:solidFill>
                  <a:schemeClr val="dk1"/>
                </a:solidFill>
                <a:latin typeface="Consolas"/>
                <a:ea typeface="Consolas"/>
                <a:cs typeface="Consolas"/>
                <a:sym typeface="Consolas"/>
              </a:rPr>
              <a:t>browser.divs</a:t>
            </a:r>
            <a:r>
              <a:rPr lang="en-US" sz="1200" dirty="0">
                <a:solidFill>
                  <a:schemeClr val="dk1"/>
                </a:solidFill>
                <a:latin typeface="Consolas"/>
                <a:ea typeface="Consolas"/>
                <a:cs typeface="Consolas"/>
                <a:sym typeface="Consolas"/>
              </a:rPr>
              <a:t>(class: '</a:t>
            </a:r>
            <a:r>
              <a:rPr lang="en-US" sz="1200" dirty="0" err="1">
                <a:solidFill>
                  <a:schemeClr val="dk1"/>
                </a:solidFill>
                <a:latin typeface="Consolas"/>
                <a:ea typeface="Consolas"/>
                <a:cs typeface="Consolas"/>
                <a:sym typeface="Consolas"/>
              </a:rPr>
              <a:t>puppy_list</a:t>
            </a:r>
            <a:r>
              <a:rPr lang="en-US" sz="1200" dirty="0">
                <a:solidFill>
                  <a:schemeClr val="dk1"/>
                </a:solidFill>
                <a:latin typeface="Consolas"/>
                <a:ea typeface="Consolas"/>
                <a:cs typeface="Consolas"/>
                <a:sym typeface="Consolas"/>
              </a:rPr>
              <a: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puppies.img</a:t>
            </a:r>
            <a:r>
              <a:rPr lang="en-US" sz="1200" dirty="0">
                <a:solidFill>
                  <a:schemeClr val="dk1"/>
                </a:solidFill>
                <a:latin typeface="Consolas"/>
                <a:ea typeface="Consolas"/>
                <a:cs typeface="Consolas"/>
                <a:sym typeface="Consolas"/>
              </a:rPr>
              <a:t>(alt: name).</a:t>
            </a:r>
            <a:r>
              <a:rPr lang="en-US" sz="1200" dirty="0" err="1">
                <a:solidFill>
                  <a:schemeClr val="dk1"/>
                </a:solidFill>
                <a:latin typeface="Consolas"/>
                <a:ea typeface="Consolas"/>
                <a:cs typeface="Consolas"/>
                <a:sym typeface="Consolas"/>
              </a:rPr>
              <a:t>parent.parent.divs.last.button.click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class </a:t>
            </a:r>
            <a:r>
              <a:rPr lang="en-US" sz="1200" dirty="0" err="1">
                <a:solidFill>
                  <a:schemeClr val="dk1"/>
                </a:solidFill>
                <a:latin typeface="Consolas"/>
                <a:ea typeface="Consolas"/>
                <a:cs typeface="Consolas"/>
                <a:sym typeface="Consolas"/>
              </a:rPr>
              <a:t>PuppyPage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include </a:t>
            </a:r>
            <a:r>
              <a:rPr lang="en-US" sz="1200" dirty="0" err="1">
                <a:solidFill>
                  <a:schemeClr val="dk1"/>
                </a:solidFill>
                <a:latin typeface="Consolas"/>
                <a:ea typeface="Consolas"/>
                <a:cs typeface="Consolas"/>
                <a:sym typeface="Consolas"/>
              </a:rPr>
              <a:t>PuppiesMenu</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initialize(browser)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@browser = 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adopt_puppy</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'Adopt Me!')[0]</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return_to_puppy_list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'Return to List')[0]</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class </a:t>
            </a:r>
            <a:r>
              <a:rPr lang="en-US" sz="1200" dirty="0" err="1">
                <a:solidFill>
                  <a:schemeClr val="dk1"/>
                </a:solidFill>
                <a:latin typeface="Consolas"/>
                <a:ea typeface="Consolas"/>
                <a:cs typeface="Consolas"/>
                <a:sym typeface="Consolas"/>
              </a:rPr>
              <a:t>MyLitterPage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include </a:t>
            </a:r>
            <a:r>
              <a:rPr lang="en-US" sz="1200" dirty="0" err="1">
                <a:solidFill>
                  <a:schemeClr val="dk1"/>
                </a:solidFill>
                <a:latin typeface="Consolas"/>
                <a:ea typeface="Consolas"/>
                <a:cs typeface="Consolas"/>
                <a:sym typeface="Consolas"/>
              </a:rPr>
              <a:t>PuppiesMenu</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initialize(browser)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@browser = 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complete_the_adoption</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'Complete the Adoption')[0].click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adopt_another_puppy</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'Adopt Another Puppy')[0].click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change_your_mind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'Change Your Mind')[0].click</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puppy_names</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browser.tables.collect</a:t>
            </a:r>
            <a:r>
              <a:rPr lang="en-US" sz="1200" dirty="0">
                <a:solidFill>
                  <a:schemeClr val="dk1"/>
                </a:solidFill>
                <a:latin typeface="Consolas"/>
                <a:ea typeface="Consolas"/>
                <a:cs typeface="Consolas"/>
                <a:sym typeface="Consolas"/>
              </a:rPr>
              <a:t> { |div| </a:t>
            </a:r>
            <a:r>
              <a:rPr lang="en-US" sz="1200" dirty="0" err="1">
                <a:solidFill>
                  <a:schemeClr val="dk1"/>
                </a:solidFill>
                <a:latin typeface="Consolas"/>
                <a:ea typeface="Consolas"/>
                <a:cs typeface="Consolas"/>
                <a:sym typeface="Consolas"/>
              </a:rPr>
              <a:t>div.id.sub</a:t>
            </a:r>
            <a:r>
              <a:rPr lang="en-US" sz="1200" dirty="0">
                <a:solidFill>
                  <a:schemeClr val="dk1"/>
                </a:solidFill>
                <a:latin typeface="Consolas"/>
                <a:ea typeface="Consolas"/>
                <a:cs typeface="Consolas"/>
                <a:sym typeface="Consolas"/>
              </a:rPr>
              <a:t>('puppy-', '').</a:t>
            </a:r>
            <a:r>
              <a:rPr lang="en-US" sz="1200" dirty="0" err="1">
                <a:solidFill>
                  <a:schemeClr val="dk1"/>
                </a:solidFill>
                <a:latin typeface="Consolas"/>
                <a:ea typeface="Consolas"/>
                <a:cs typeface="Consolas"/>
                <a:sym typeface="Consolas"/>
              </a:rPr>
              <a:t>titleize</a:t>
            </a: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def </a:t>
            </a:r>
            <a:r>
              <a:rPr lang="en-US" sz="1200" dirty="0" err="1">
                <a:solidFill>
                  <a:schemeClr val="dk1"/>
                </a:solidFill>
                <a:latin typeface="Consolas"/>
                <a:ea typeface="Consolas"/>
                <a:cs typeface="Consolas"/>
                <a:sym typeface="Consolas"/>
              </a:rPr>
              <a:t>select_additional_product</a:t>
            </a:r>
            <a:r>
              <a:rPr lang="en-US" sz="1200" dirty="0">
                <a:solidFill>
                  <a:schemeClr val="dk1"/>
                </a:solidFill>
                <a:latin typeface="Consolas"/>
                <a:ea typeface="Consolas"/>
                <a:cs typeface="Consolas"/>
                <a:sym typeface="Consolas"/>
              </a:rPr>
              <a:t>(name)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accessories = {"Collar &amp; Leash"=&gt; "collar", "Chew Toy" =&gt; "toy", "Travel Carrier" =&gt; "carrier", "First Vet Visit" =&gt; "vet"}</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raise "Product/Service not found" unless </a:t>
            </a:r>
            <a:r>
              <a:rPr lang="en-US" sz="1200" dirty="0" err="1">
                <a:solidFill>
                  <a:schemeClr val="dk1"/>
                </a:solidFill>
                <a:latin typeface="Consolas"/>
                <a:ea typeface="Consolas"/>
                <a:cs typeface="Consolas"/>
                <a:sym typeface="Consolas"/>
              </a:rPr>
              <a:t>accessories.has_key</a:t>
            </a:r>
            <a:r>
              <a:rPr lang="en-US" sz="1200" dirty="0">
                <a:solidFill>
                  <a:schemeClr val="dk1"/>
                </a:solidFill>
                <a:latin typeface="Consolas"/>
                <a:ea typeface="Consolas"/>
                <a:cs typeface="Consolas"/>
                <a:sym typeface="Consolas"/>
              </a:rPr>
              <a:t>?(name)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browser.checkbox</a:t>
            </a:r>
            <a:r>
              <a:rPr lang="en-US" sz="1200" dirty="0">
                <a:solidFill>
                  <a:schemeClr val="dk1"/>
                </a:solidFill>
                <a:latin typeface="Consolas"/>
                <a:ea typeface="Consolas"/>
                <a:cs typeface="Consolas"/>
                <a:sym typeface="Consolas"/>
              </a:rPr>
              <a:t>(id: accessories[name]).set(true)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b="1" dirty="0">
                <a:solidFill>
                  <a:schemeClr val="dk1"/>
                </a:solidFill>
              </a:rPr>
              <a:t>POSSIBLE SCENARIO STEP DEFINITION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Given(/^I am on the home page$/)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browser.goto</a:t>
            </a:r>
            <a:r>
              <a:rPr lang="en-US" sz="1200" dirty="0">
                <a:solidFill>
                  <a:schemeClr val="dk1"/>
                </a:solidFill>
                <a:latin typeface="Consolas"/>
                <a:ea typeface="Consolas"/>
                <a:cs typeface="Consolas"/>
                <a:sym typeface="Consolas"/>
              </a:rPr>
              <a:t> 'http://localhost:3000/'</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When(/^I click on the puppy "([^"]*)"$/) do |</a:t>
            </a:r>
            <a:r>
              <a:rPr lang="en-US" sz="1200" dirty="0" err="1">
                <a:solidFill>
                  <a:schemeClr val="dk1"/>
                </a:solidFill>
                <a:latin typeface="Consolas"/>
                <a:ea typeface="Consolas"/>
                <a:cs typeface="Consolas"/>
                <a:sym typeface="Consolas"/>
              </a:rPr>
              <a:t>puppy_name</a:t>
            </a:r>
            <a:r>
              <a:rPr lang="en-US" sz="1200" dirty="0">
                <a:solidFill>
                  <a:schemeClr val="dk1"/>
                </a:solidFill>
                <a:latin typeface="Consolas"/>
                <a:ea typeface="Consolas"/>
                <a:cs typeface="Consolas"/>
                <a:sym typeface="Consolas"/>
              </a:rPr>
              <a: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page = </a:t>
            </a:r>
            <a:r>
              <a:rPr lang="en-US" sz="1200" dirty="0" err="1">
                <a:solidFill>
                  <a:schemeClr val="dk1"/>
                </a:solidFill>
                <a:latin typeface="Consolas"/>
                <a:ea typeface="Consolas"/>
                <a:cs typeface="Consolas"/>
                <a:sym typeface="Consolas"/>
              </a:rPr>
              <a:t>AgencyPage.new</a:t>
            </a:r>
            <a:r>
              <a:rPr lang="en-US" sz="1200" dirty="0">
                <a:solidFill>
                  <a:schemeClr val="dk1"/>
                </a:solidFill>
                <a:latin typeface="Consolas"/>
                <a:ea typeface="Consolas"/>
                <a:cs typeface="Consolas"/>
                <a:sym typeface="Consolas"/>
              </a:rPr>
              <a:t>(@browser)</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page.view_puppy</a:t>
            </a:r>
            <a:r>
              <a:rPr lang="en-US" sz="1200" dirty="0">
                <a:solidFill>
                  <a:schemeClr val="dk1"/>
                </a:solidFill>
                <a:latin typeface="Consolas"/>
                <a:ea typeface="Consolas"/>
                <a:cs typeface="Consolas"/>
                <a:sym typeface="Consolas"/>
              </a:rPr>
              <a:t>(</a:t>
            </a:r>
            <a:r>
              <a:rPr lang="en-US" sz="1200" dirty="0" err="1">
                <a:solidFill>
                  <a:schemeClr val="dk1"/>
                </a:solidFill>
                <a:latin typeface="Consolas"/>
                <a:ea typeface="Consolas"/>
                <a:cs typeface="Consolas"/>
                <a:sym typeface="Consolas"/>
              </a:rPr>
              <a:t>puppy_name</a:t>
            </a:r>
            <a:r>
              <a:rPr lang="en-US" sz="1200" dirty="0">
                <a:solidFill>
                  <a:schemeClr val="dk1"/>
                </a:solidFill>
                <a:latin typeface="Consolas"/>
                <a:ea typeface="Consolas"/>
                <a:cs typeface="Consolas"/>
                <a:sym typeface="Consolas"/>
              </a:rPr>
              <a: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Then(/^I see "([^"]*)"$/) do |</a:t>
            </a:r>
            <a:r>
              <a:rPr lang="en-US" sz="1200" dirty="0" err="1">
                <a:solidFill>
                  <a:schemeClr val="dk1"/>
                </a:solidFill>
                <a:latin typeface="Consolas"/>
                <a:ea typeface="Consolas"/>
                <a:cs typeface="Consolas"/>
                <a:sym typeface="Consolas"/>
              </a:rPr>
              <a:t>expected_text</a:t>
            </a:r>
            <a:r>
              <a:rPr lang="en-US" sz="1200" dirty="0">
                <a:solidFill>
                  <a:schemeClr val="dk1"/>
                </a:solidFill>
                <a:latin typeface="Consolas"/>
                <a:ea typeface="Consolas"/>
                <a:cs typeface="Consolas"/>
                <a:sym typeface="Consolas"/>
              </a:rPr>
              <a: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expect(@</a:t>
            </a:r>
            <a:r>
              <a:rPr lang="en-US" sz="1200" dirty="0" err="1">
                <a:solidFill>
                  <a:schemeClr val="dk1"/>
                </a:solidFill>
                <a:latin typeface="Consolas"/>
                <a:ea typeface="Consolas"/>
                <a:cs typeface="Consolas"/>
                <a:sym typeface="Consolas"/>
              </a:rPr>
              <a:t>browser.html.include</a:t>
            </a: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expected_text</a:t>
            </a:r>
            <a:r>
              <a:rPr lang="en-US" sz="1200" dirty="0">
                <a:solidFill>
                  <a:schemeClr val="dk1"/>
                </a:solidFill>
                <a:latin typeface="Consolas"/>
                <a:ea typeface="Consolas"/>
                <a:cs typeface="Consolas"/>
                <a:sym typeface="Consolas"/>
              </a:rPr>
              <a:t>).to be true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When(/^I click on "([^"]*)"$/) do |caption|</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element = @</a:t>
            </a:r>
            <a:r>
              <a:rPr lang="en-US" sz="1200" dirty="0" err="1">
                <a:solidFill>
                  <a:schemeClr val="dk1"/>
                </a:solidFill>
                <a:latin typeface="Consolas"/>
                <a:ea typeface="Consolas"/>
                <a:cs typeface="Consolas"/>
                <a:sym typeface="Consolas"/>
              </a:rPr>
              <a:t>browser.links</a:t>
            </a:r>
            <a:r>
              <a:rPr lang="en-US" sz="1200" dirty="0">
                <a:solidFill>
                  <a:schemeClr val="dk1"/>
                </a:solidFill>
                <a:latin typeface="Consolas"/>
                <a:ea typeface="Consolas"/>
                <a:cs typeface="Consolas"/>
                <a:sym typeface="Consolas"/>
              </a:rPr>
              <a:t>(text: caption)[0]</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element = @</a:t>
            </a:r>
            <a:r>
              <a:rPr lang="en-US" sz="1200" dirty="0" err="1">
                <a:solidFill>
                  <a:schemeClr val="dk1"/>
                </a:solidFill>
                <a:latin typeface="Consolas"/>
                <a:ea typeface="Consolas"/>
                <a:cs typeface="Consolas"/>
                <a:sym typeface="Consolas"/>
              </a:rPr>
              <a:t>browser.buttons</a:t>
            </a:r>
            <a:r>
              <a:rPr lang="en-US" sz="1200" dirty="0">
                <a:solidFill>
                  <a:schemeClr val="dk1"/>
                </a:solidFill>
                <a:latin typeface="Consolas"/>
                <a:ea typeface="Consolas"/>
                <a:cs typeface="Consolas"/>
                <a:sym typeface="Consolas"/>
              </a:rPr>
              <a:t>(text: caption)[0] unless </a:t>
            </a:r>
            <a:r>
              <a:rPr lang="en-US" sz="1200" dirty="0" err="1">
                <a:solidFill>
                  <a:schemeClr val="dk1"/>
                </a:solidFill>
                <a:latin typeface="Consolas"/>
                <a:ea typeface="Consolas"/>
                <a:cs typeface="Consolas"/>
                <a:sym typeface="Consolas"/>
              </a:rPr>
              <a:t>element.exist</a:t>
            </a:r>
            <a:r>
              <a:rPr lang="en-US" sz="1200" dirty="0">
                <a:solidFill>
                  <a:schemeClr val="dk1"/>
                </a:solidFill>
                <a:latin typeface="Consolas"/>
                <a:ea typeface="Consolas"/>
                <a:cs typeface="Consolas"/>
                <a:sym typeface="Consolas"/>
              </a:rPr>
              <a: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element.click</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Then(/^I see the home page$/)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expect(@</a:t>
            </a:r>
            <a:r>
              <a:rPr lang="en-US" sz="1200" dirty="0" err="1">
                <a:solidFill>
                  <a:schemeClr val="dk1"/>
                </a:solidFill>
                <a:latin typeface="Consolas"/>
                <a:ea typeface="Consolas"/>
                <a:cs typeface="Consolas"/>
                <a:sym typeface="Consolas"/>
              </a:rPr>
              <a:t>browser.url</a:t>
            </a:r>
            <a:r>
              <a:rPr lang="en-US" sz="1200" dirty="0">
                <a:solidFill>
                  <a:schemeClr val="dk1"/>
                </a:solidFill>
                <a:latin typeface="Consolas"/>
                <a:ea typeface="Consolas"/>
                <a:cs typeface="Consolas"/>
                <a:sym typeface="Consolas"/>
              </a:rPr>
              <a:t>).to eq 'http://localhost:3000/'</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Then(/^I see the puppy "([^"]*)" is in my litter$/) do |name|</a:t>
            </a:r>
            <a:endParaRPr sz="12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200" dirty="0">
                <a:solidFill>
                  <a:schemeClr val="dk1"/>
                </a:solidFill>
                <a:latin typeface="Consolas"/>
                <a:ea typeface="Consolas"/>
                <a:cs typeface="Consolas"/>
                <a:sym typeface="Consolas"/>
              </a:rPr>
              <a:t>  page = </a:t>
            </a:r>
            <a:r>
              <a:rPr lang="en-US" sz="1200" dirty="0" err="1">
                <a:solidFill>
                  <a:schemeClr val="dk1"/>
                </a:solidFill>
                <a:latin typeface="Consolas"/>
                <a:ea typeface="Consolas"/>
                <a:cs typeface="Consolas"/>
                <a:sym typeface="Consolas"/>
              </a:rPr>
              <a:t>MyLitter.new</a:t>
            </a:r>
            <a:r>
              <a:rPr lang="en-US" sz="1200" dirty="0">
                <a:solidFill>
                  <a:schemeClr val="dk1"/>
                </a:solidFill>
                <a:latin typeface="Consolas"/>
                <a:ea typeface="Consolas"/>
                <a:cs typeface="Consolas"/>
                <a:sym typeface="Consolas"/>
              </a:rPr>
              <a:t>(@browser)</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expect(</a:t>
            </a:r>
            <a:r>
              <a:rPr lang="en-US" sz="1200" dirty="0" err="1">
                <a:solidFill>
                  <a:schemeClr val="dk1"/>
                </a:solidFill>
                <a:latin typeface="Consolas"/>
                <a:ea typeface="Consolas"/>
                <a:cs typeface="Consolas"/>
                <a:sym typeface="Consolas"/>
              </a:rPr>
              <a:t>page.puppy_names.include</a:t>
            </a:r>
            <a:r>
              <a:rPr lang="en-US" sz="1200" dirty="0">
                <a:solidFill>
                  <a:schemeClr val="dk1"/>
                </a:solidFill>
                <a:latin typeface="Consolas"/>
                <a:ea typeface="Consolas"/>
                <a:cs typeface="Consolas"/>
                <a:sym typeface="Consolas"/>
              </a:rPr>
              <a:t>?(name)).to be true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Given(/^I have added a puppy to my litter$/)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step 'I am on the home page'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step 'I click on the I click on the puppy "Brooke”'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step 'I click on "Adopt Me!"'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When(/^I add a "([^"]*)" to my order$/) do |accessory|</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page = </a:t>
            </a:r>
            <a:r>
              <a:rPr lang="en-US" sz="1200" dirty="0" err="1">
                <a:solidFill>
                  <a:schemeClr val="dk1"/>
                </a:solidFill>
                <a:latin typeface="Consolas"/>
                <a:ea typeface="Consolas"/>
                <a:cs typeface="Consolas"/>
                <a:sym typeface="Consolas"/>
              </a:rPr>
              <a:t>MyLitter.new</a:t>
            </a:r>
            <a:r>
              <a:rPr lang="en-US" sz="1200" dirty="0">
                <a:solidFill>
                  <a:schemeClr val="dk1"/>
                </a:solidFill>
                <a:latin typeface="Consolas"/>
                <a:ea typeface="Consolas"/>
                <a:cs typeface="Consolas"/>
                <a:sym typeface="Consolas"/>
              </a:rPr>
              <a:t>(@browser)</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page.select_additional_product</a:t>
            </a:r>
            <a:r>
              <a:rPr lang="en-US" sz="1200" dirty="0">
                <a:solidFill>
                  <a:schemeClr val="dk1"/>
                </a:solidFill>
                <a:latin typeface="Consolas"/>
                <a:ea typeface="Consolas"/>
                <a:cs typeface="Consolas"/>
                <a:sym typeface="Consolas"/>
              </a:rPr>
              <a:t>(accessory)</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def </a:t>
            </a:r>
            <a:r>
              <a:rPr lang="en-US" sz="1200" dirty="0" err="1">
                <a:solidFill>
                  <a:schemeClr val="dk1"/>
                </a:solidFill>
                <a:latin typeface="Consolas"/>
                <a:ea typeface="Consolas"/>
                <a:cs typeface="Consolas"/>
                <a:sym typeface="Consolas"/>
              </a:rPr>
              <a:t>set_field</a:t>
            </a:r>
            <a:r>
              <a:rPr lang="en-US" sz="1200" dirty="0">
                <a:solidFill>
                  <a:schemeClr val="dk1"/>
                </a:solidFill>
                <a:latin typeface="Consolas"/>
                <a:ea typeface="Consolas"/>
                <a:cs typeface="Consolas"/>
                <a:sym typeface="Consolas"/>
              </a:rPr>
              <a:t>(selector, value)</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if @</a:t>
            </a:r>
            <a:r>
              <a:rPr lang="en-US" sz="1200" dirty="0" err="1">
                <a:solidFill>
                  <a:schemeClr val="dk1"/>
                </a:solidFill>
                <a:latin typeface="Consolas"/>
                <a:ea typeface="Consolas"/>
                <a:cs typeface="Consolas"/>
                <a:sym typeface="Consolas"/>
              </a:rPr>
              <a:t>browser.text_field</a:t>
            </a:r>
            <a:r>
              <a:rPr lang="en-US" sz="1200" dirty="0">
                <a:solidFill>
                  <a:schemeClr val="dk1"/>
                </a:solidFill>
                <a:latin typeface="Consolas"/>
                <a:ea typeface="Consolas"/>
                <a:cs typeface="Consolas"/>
                <a:sym typeface="Consolas"/>
              </a:rPr>
              <a:t>(selector).exists?</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browser.text_field</a:t>
            </a:r>
            <a:r>
              <a:rPr lang="en-US" sz="1200" dirty="0">
                <a:solidFill>
                  <a:schemeClr val="dk1"/>
                </a:solidFill>
                <a:latin typeface="Consolas"/>
                <a:ea typeface="Consolas"/>
                <a:cs typeface="Consolas"/>
                <a:sym typeface="Consolas"/>
              </a:rPr>
              <a:t>(selector).set(value)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elsif</a:t>
            </a: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browser.textarea</a:t>
            </a:r>
            <a:r>
              <a:rPr lang="en-US" sz="1200" dirty="0">
                <a:solidFill>
                  <a:schemeClr val="dk1"/>
                </a:solidFill>
                <a:latin typeface="Consolas"/>
                <a:ea typeface="Consolas"/>
                <a:cs typeface="Consolas"/>
                <a:sym typeface="Consolas"/>
              </a:rPr>
              <a:t>(selector).exists?</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browser.textarea</a:t>
            </a:r>
            <a:r>
              <a:rPr lang="en-US" sz="1200" dirty="0">
                <a:solidFill>
                  <a:schemeClr val="dk1"/>
                </a:solidFill>
                <a:latin typeface="Consolas"/>
                <a:ea typeface="Consolas"/>
                <a:cs typeface="Consolas"/>
                <a:sym typeface="Consolas"/>
              </a:rPr>
              <a:t>(selector).set(value)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else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browser.select_list</a:t>
            </a:r>
            <a:r>
              <a:rPr lang="en-US" sz="1200" dirty="0">
                <a:solidFill>
                  <a:schemeClr val="dk1"/>
                </a:solidFill>
                <a:latin typeface="Consolas"/>
                <a:ea typeface="Consolas"/>
                <a:cs typeface="Consolas"/>
                <a:sym typeface="Consolas"/>
              </a:rPr>
              <a:t>(selector).</a:t>
            </a:r>
            <a:r>
              <a:rPr lang="en-US" sz="1200" dirty="0" err="1">
                <a:solidFill>
                  <a:schemeClr val="dk1"/>
                </a:solidFill>
                <a:latin typeface="Consolas"/>
                <a:ea typeface="Consolas"/>
                <a:cs typeface="Consolas"/>
                <a:sym typeface="Consolas"/>
              </a:rPr>
              <a:t>select_value</a:t>
            </a:r>
            <a:r>
              <a:rPr lang="en-US" sz="1200" dirty="0">
                <a:solidFill>
                  <a:schemeClr val="dk1"/>
                </a:solidFill>
                <a:latin typeface="Consolas"/>
                <a:ea typeface="Consolas"/>
                <a:cs typeface="Consolas"/>
                <a:sym typeface="Consolas"/>
              </a:rPr>
              <a:t>(value)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end</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And(/^I fill the form in with the following values:$/) do |table|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table.hashes.each</a:t>
            </a:r>
            <a:r>
              <a:rPr lang="en-US" sz="1200" dirty="0">
                <a:solidFill>
                  <a:schemeClr val="dk1"/>
                </a:solidFill>
                <a:latin typeface="Consolas"/>
                <a:ea typeface="Consolas"/>
                <a:cs typeface="Consolas"/>
                <a:sym typeface="Consolas"/>
              </a:rPr>
              <a:t> do |data|</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selector = {id: data['element']}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value = data['value']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set_field</a:t>
            </a:r>
            <a:r>
              <a:rPr lang="en-US" sz="1200" dirty="0">
                <a:solidFill>
                  <a:schemeClr val="dk1"/>
                </a:solidFill>
                <a:latin typeface="Consolas"/>
                <a:ea typeface="Consolas"/>
                <a:cs typeface="Consolas"/>
                <a:sym typeface="Consolas"/>
              </a:rPr>
              <a:t>(selector, value)</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end</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And(/^the order form is completely filled in$/)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steps %Q{</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And I fill the form in with the following values:</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element        | value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order_name</a:t>
            </a:r>
            <a:r>
              <a:rPr lang="en-US" sz="1200" dirty="0">
                <a:solidFill>
                  <a:schemeClr val="dk1"/>
                </a:solidFill>
                <a:latin typeface="Consolas"/>
                <a:ea typeface="Consolas"/>
                <a:cs typeface="Consolas"/>
                <a:sym typeface="Consolas"/>
              </a:rPr>
              <a:t>     | Joe Sixpack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order_address</a:t>
            </a:r>
            <a:r>
              <a:rPr lang="en-US" sz="1200" dirty="0">
                <a:solidFill>
                  <a:schemeClr val="dk1"/>
                </a:solidFill>
                <a:latin typeface="Consolas"/>
                <a:ea typeface="Consolas"/>
                <a:cs typeface="Consolas"/>
                <a:sym typeface="Consolas"/>
              </a:rPr>
              <a:t>  | 123 Main St.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order_email</a:t>
            </a: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joe@sixpack.com</a:t>
            </a:r>
            <a:r>
              <a:rPr lang="en-US" sz="1200" dirty="0">
                <a:solidFill>
                  <a:schemeClr val="dk1"/>
                </a:solidFill>
                <a:latin typeface="Consolas"/>
                <a:ea typeface="Consolas"/>
                <a:cs typeface="Consolas"/>
                <a:sym typeface="Consolas"/>
              </a:rPr>
              <a:t>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 </a:t>
            </a:r>
            <a:r>
              <a:rPr lang="en-US" sz="1200" dirty="0" err="1">
                <a:solidFill>
                  <a:schemeClr val="dk1"/>
                </a:solidFill>
                <a:latin typeface="Consolas"/>
                <a:ea typeface="Consolas"/>
                <a:cs typeface="Consolas"/>
                <a:sym typeface="Consolas"/>
              </a:rPr>
              <a:t>order_pay_type</a:t>
            </a:r>
            <a:r>
              <a:rPr lang="en-US" sz="1200" dirty="0">
                <a:solidFill>
                  <a:schemeClr val="dk1"/>
                </a:solidFill>
                <a:latin typeface="Consolas"/>
                <a:ea typeface="Consolas"/>
                <a:cs typeface="Consolas"/>
                <a:sym typeface="Consolas"/>
              </a:rPr>
              <a:t> | Check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And(/^I leave (.*) blank$/) do |element|</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set_field</a:t>
            </a:r>
            <a:r>
              <a:rPr lang="en-US" sz="1200" dirty="0">
                <a:solidFill>
                  <a:schemeClr val="dk1"/>
                </a:solidFill>
                <a:latin typeface="Consolas"/>
                <a:ea typeface="Consolas"/>
                <a:cs typeface="Consolas"/>
                <a:sym typeface="Consolas"/>
              </a:rPr>
              <a:t>({</a:t>
            </a:r>
            <a:r>
              <a:rPr lang="en-US" sz="1200" dirty="0" err="1">
                <a:solidFill>
                  <a:schemeClr val="dk1"/>
                </a:solidFill>
                <a:latin typeface="Consolas"/>
                <a:ea typeface="Consolas"/>
                <a:cs typeface="Consolas"/>
                <a:sym typeface="Consolas"/>
              </a:rPr>
              <a:t>id:element</a:t>
            </a:r>
            <a:r>
              <a:rPr lang="en-US" sz="1200" dirty="0">
                <a:solidFill>
                  <a:schemeClr val="dk1"/>
                </a:solidFill>
                <a:latin typeface="Consolas"/>
                <a:ea typeface="Consolas"/>
                <a:cs typeface="Consolas"/>
                <a:sym typeface="Consolas"/>
              </a:rPr>
              <a:t>}, '')</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br>
              <a:rPr lang="en-US" sz="1200" dirty="0">
                <a:solidFill>
                  <a:schemeClr val="dk1"/>
                </a:solidFill>
                <a:latin typeface="Consolas"/>
                <a:ea typeface="Consolas"/>
                <a:cs typeface="Consolas"/>
                <a:sym typeface="Consolas"/>
              </a:rPr>
            </a:b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When(/^I click on the email icon$/) do</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  @</a:t>
            </a:r>
            <a:r>
              <a:rPr lang="en-US" sz="1200" dirty="0" err="1">
                <a:solidFill>
                  <a:schemeClr val="dk1"/>
                </a:solidFill>
                <a:latin typeface="Consolas"/>
                <a:ea typeface="Consolas"/>
                <a:cs typeface="Consolas"/>
                <a:sym typeface="Consolas"/>
              </a:rPr>
              <a:t>browser.link</a:t>
            </a:r>
            <a:r>
              <a:rPr lang="en-US" sz="1200" dirty="0">
                <a:solidFill>
                  <a:schemeClr val="dk1"/>
                </a:solidFill>
                <a:latin typeface="Consolas"/>
                <a:ea typeface="Consolas"/>
                <a:cs typeface="Consolas"/>
                <a:sym typeface="Consolas"/>
              </a:rPr>
              <a:t>(name: "Contact").click</a:t>
            </a:r>
            <a:br>
              <a:rPr lang="en-US" sz="1200" dirty="0">
                <a:solidFill>
                  <a:schemeClr val="dk1"/>
                </a:solidFill>
                <a:latin typeface="Consolas"/>
                <a:ea typeface="Consolas"/>
                <a:cs typeface="Consolas"/>
                <a:sym typeface="Consolas"/>
              </a:rPr>
            </a:br>
            <a:r>
              <a:rPr lang="en-US" sz="1200" dirty="0">
                <a:solidFill>
                  <a:schemeClr val="dk1"/>
                </a:solidFill>
                <a:latin typeface="Consolas"/>
                <a:ea typeface="Consolas"/>
                <a:cs typeface="Consolas"/>
                <a:sym typeface="Consolas"/>
              </a:rPr>
              <a:t>end</a:t>
            </a:r>
            <a:endParaRPr sz="1400" dirty="0"/>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rgbClr val="000000"/>
              </a:buClr>
              <a:buSzPts val="1100"/>
              <a:buFont typeface="Arial"/>
              <a:buNone/>
            </a:pPr>
            <a:endParaRPr sz="14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4553488a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g24553488a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4553488a2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g24553488a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efe8b99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55efe8b99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4553488a2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4553488a2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4553488a2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4553488a2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dirty="0">
                <a:solidFill>
                  <a:schemeClr val="dk1"/>
                </a:solidFill>
              </a:rPr>
              <a:t>Presenter goes through the 2nd </a:t>
            </a:r>
            <a:r>
              <a:rPr lang="en-US" sz="1400" dirty="0" err="1">
                <a:solidFill>
                  <a:schemeClr val="dk1"/>
                </a:solidFill>
              </a:rPr>
              <a:t>discussion_board.feature</a:t>
            </a:r>
            <a:r>
              <a:rPr lang="en-US" sz="1400" dirty="0">
                <a:solidFill>
                  <a:schemeClr val="dk1"/>
                </a:solidFill>
              </a:rPr>
              <a:t> scenario with the class. Timebox this exercise for 15 minutes.</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The Discussion Board contains a form for new post that is dynamically injected into the DOM.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r>
              <a:rPr lang="en-US" sz="1400" dirty="0">
                <a:latin typeface="Consolas"/>
                <a:ea typeface="Consolas"/>
                <a:cs typeface="Consolas"/>
                <a:sym typeface="Consolas"/>
              </a:rPr>
              <a:t>  @</a:t>
            </a:r>
            <a:r>
              <a:rPr lang="en-US" sz="1400" dirty="0" err="1">
                <a:latin typeface="Consolas"/>
                <a:ea typeface="Consolas"/>
                <a:cs typeface="Consolas"/>
                <a:sym typeface="Consolas"/>
              </a:rPr>
              <a:t>data_purge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Scenario: #2 Create a new topic thread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"Post a Message"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And I fill the form in with the following values:</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 element                  | value                 |</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 </a:t>
            </a:r>
            <a:r>
              <a:rPr lang="en-US" sz="1400" dirty="0" err="1">
                <a:latin typeface="Consolas"/>
                <a:ea typeface="Consolas"/>
                <a:cs typeface="Consolas"/>
                <a:sym typeface="Consolas"/>
              </a:rPr>
              <a:t>discussion_post_nickname</a:t>
            </a:r>
            <a:r>
              <a:rPr lang="en-US" sz="1400" dirty="0">
                <a:latin typeface="Consolas"/>
                <a:ea typeface="Consolas"/>
                <a:cs typeface="Consolas"/>
                <a:sym typeface="Consolas"/>
              </a:rPr>
              <a:t> | goldeneye1942         |</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 </a:t>
            </a:r>
            <a:r>
              <a:rPr lang="en-US" sz="1400" dirty="0" err="1">
                <a:latin typeface="Consolas"/>
                <a:ea typeface="Consolas"/>
                <a:cs typeface="Consolas"/>
                <a:sym typeface="Consolas"/>
              </a:rPr>
              <a:t>discussion_post_body</a:t>
            </a:r>
            <a:r>
              <a:rPr lang="en-US" sz="1400" dirty="0">
                <a:latin typeface="Consolas"/>
                <a:ea typeface="Consolas"/>
                <a:cs typeface="Consolas"/>
                <a:sym typeface="Consolas"/>
              </a:rPr>
              <a:t>     | Goldens are the best! |</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And I click on "Post"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a post with the message "Goldens are the best!"</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heading "([^"]*)"$/) do |text|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a:t>
            </a:r>
            <a:r>
              <a:rPr lang="en-US" sz="1400" dirty="0">
                <a:solidFill>
                  <a:schemeClr val="dk1"/>
                </a:solidFill>
                <a:latin typeface="Consolas"/>
                <a:ea typeface="Consolas"/>
                <a:cs typeface="Consolas"/>
                <a:sym typeface="Consolas"/>
              </a:rPr>
              <a:t>@browser.h2(text: </a:t>
            </a:r>
            <a:r>
              <a:rPr lang="en-US" sz="1400" dirty="0">
                <a:latin typeface="Consolas"/>
                <a:ea typeface="Consolas"/>
                <a:cs typeface="Consolas"/>
                <a:sym typeface="Consolas"/>
              </a:rPr>
              <a:t>text).exist?).to be true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a post with the message "([^"]*)"$/) do |</a:t>
            </a:r>
            <a:r>
              <a:rPr lang="en-US" sz="1400" dirty="0" err="1">
                <a:latin typeface="Consolas"/>
                <a:ea typeface="Consolas"/>
                <a:cs typeface="Consolas"/>
                <a:sym typeface="Consolas"/>
              </a:rPr>
              <a:t>expected_message</a:t>
            </a:r>
            <a:r>
              <a:rPr lang="en-US" sz="1400" dirty="0">
                <a:latin typeface="Consolas"/>
                <a:ea typeface="Consolas"/>
                <a:cs typeface="Consolas"/>
                <a:sym typeface="Consolas"/>
              </a:rPr>
              <a: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@browser.h2(text: 'Message Boards').</a:t>
            </a:r>
            <a:r>
              <a:rPr lang="en-US" sz="1400" dirty="0" err="1">
                <a:latin typeface="Consolas"/>
                <a:ea typeface="Consolas"/>
                <a:cs typeface="Consolas"/>
                <a:sym typeface="Consolas"/>
              </a:rPr>
              <a:t>wait_until_present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sleep(1)</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messages = @</a:t>
            </a:r>
            <a:r>
              <a:rPr lang="en-US" sz="1400" dirty="0" err="1">
                <a:latin typeface="Consolas"/>
                <a:ea typeface="Consolas"/>
                <a:cs typeface="Consolas"/>
                <a:sym typeface="Consolas"/>
              </a:rPr>
              <a:t>browser.divs</a:t>
            </a:r>
            <a:r>
              <a:rPr lang="en-US" sz="1400" dirty="0">
                <a:latin typeface="Consolas"/>
                <a:ea typeface="Consolas"/>
                <a:cs typeface="Consolas"/>
                <a:sym typeface="Consolas"/>
              </a:rPr>
              <a:t>(class: 'message-content').collect do |element|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element.div.html</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end</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a:t>
            </a:r>
            <a:r>
              <a:rPr lang="en-US" sz="1400" dirty="0" err="1">
                <a:latin typeface="Consolas"/>
                <a:ea typeface="Consolas"/>
                <a:cs typeface="Consolas"/>
                <a:sym typeface="Consolas"/>
              </a:rPr>
              <a:t>messages.any</a:t>
            </a:r>
            <a:r>
              <a:rPr lang="en-US" sz="1400" dirty="0">
                <a:latin typeface="Consolas"/>
                <a:ea typeface="Consolas"/>
                <a:cs typeface="Consolas"/>
                <a:sym typeface="Consolas"/>
              </a:rPr>
              <a:t>? { |s| </a:t>
            </a:r>
            <a:r>
              <a:rPr lang="en-US" sz="1400" dirty="0" err="1">
                <a:latin typeface="Consolas"/>
                <a:ea typeface="Consolas"/>
                <a:cs typeface="Consolas"/>
                <a:sym typeface="Consolas"/>
              </a:rPr>
              <a:t>s.include</a:t>
            </a:r>
            <a:r>
              <a:rPr lang="en-US" sz="1400" dirty="0">
                <a:latin typeface="Consolas"/>
                <a:ea typeface="Consolas"/>
                <a:cs typeface="Consolas"/>
                <a:sym typeface="Consolas"/>
              </a:rPr>
              <a:t>?(</a:t>
            </a:r>
            <a:r>
              <a:rPr lang="en-US" sz="1400" dirty="0" err="1">
                <a:latin typeface="Consolas"/>
                <a:ea typeface="Consolas"/>
                <a:cs typeface="Consolas"/>
                <a:sym typeface="Consolas"/>
              </a:rPr>
              <a:t>expected_message</a:t>
            </a:r>
            <a:r>
              <a:rPr lang="en-US" sz="1400" dirty="0">
                <a:latin typeface="Consolas"/>
                <a:ea typeface="Consolas"/>
                <a:cs typeface="Consolas"/>
                <a:sym typeface="Consolas"/>
              </a:rPr>
              <a:t>) }).to be true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None/>
            </a:pPr>
            <a:endParaRPr sz="1400" dirty="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4553488a2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4553488a2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Class goes through 3rd discussion_board.feature scenario. Presenter is available for questions.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4553488a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4553488a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Presenter goes over the AJAX test scenario that the class. </a:t>
            </a:r>
            <a:r>
              <a:rPr lang="en-US" sz="1400" dirty="0">
                <a:solidFill>
                  <a:schemeClr val="dk1"/>
                </a:solidFill>
              </a:rPr>
              <a:t>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Then(/^I see a post with the message "([^"]*)"$/) do |</a:t>
            </a:r>
            <a:r>
              <a:rPr lang="en-US" sz="1400" dirty="0" err="1">
                <a:solidFill>
                  <a:schemeClr val="dk1"/>
                </a:solidFill>
                <a:latin typeface="Consolas"/>
                <a:ea typeface="Consolas"/>
                <a:cs typeface="Consolas"/>
                <a:sym typeface="Consolas"/>
              </a:rPr>
              <a:t>expected_message</a:t>
            </a:r>
            <a:r>
              <a:rPr lang="en-US" sz="1400" dirty="0">
                <a:solidFill>
                  <a:schemeClr val="dk1"/>
                </a:solidFill>
                <a:latin typeface="Consolas"/>
                <a:ea typeface="Consolas"/>
                <a:cs typeface="Consolas"/>
                <a:sym typeface="Consolas"/>
              </a:rPr>
              <a: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@browser.h2(text: 'Message Boards').</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sleep(1)</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messages = @</a:t>
            </a:r>
            <a:r>
              <a:rPr lang="en-US" sz="1400" dirty="0" err="1">
                <a:solidFill>
                  <a:schemeClr val="dk1"/>
                </a:solidFill>
                <a:latin typeface="Consolas"/>
                <a:ea typeface="Consolas"/>
                <a:cs typeface="Consolas"/>
                <a:sym typeface="Consolas"/>
              </a:rPr>
              <a:t>browser.divs</a:t>
            </a:r>
            <a:r>
              <a:rPr lang="en-US" sz="1400" dirty="0">
                <a:solidFill>
                  <a:schemeClr val="dk1"/>
                </a:solidFill>
                <a:latin typeface="Consolas"/>
                <a:ea typeface="Consolas"/>
                <a:cs typeface="Consolas"/>
                <a:sym typeface="Consolas"/>
              </a:rPr>
              <a:t>(class: 'message-content').collect do |element|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element.div.html</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messages.any</a:t>
            </a:r>
            <a:r>
              <a:rPr lang="en-US" sz="1400" dirty="0">
                <a:solidFill>
                  <a:schemeClr val="dk1"/>
                </a:solidFill>
                <a:latin typeface="Consolas"/>
                <a:ea typeface="Consolas"/>
                <a:cs typeface="Consolas"/>
                <a:sym typeface="Consolas"/>
              </a:rPr>
              <a:t>? { |s| </a:t>
            </a:r>
            <a:r>
              <a:rPr lang="en-US" sz="1400" dirty="0" err="1">
                <a:solidFill>
                  <a:schemeClr val="dk1"/>
                </a:solidFill>
                <a:latin typeface="Consolas"/>
                <a:ea typeface="Consolas"/>
                <a:cs typeface="Consolas"/>
                <a:sym typeface="Consolas"/>
              </a:rPr>
              <a:t>s.include</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expected_message</a:t>
            </a:r>
            <a:r>
              <a:rPr lang="en-US" sz="1400" dirty="0">
                <a:solidFill>
                  <a:schemeClr val="dk1"/>
                </a:solidFill>
                <a:latin typeface="Consolas"/>
                <a:ea typeface="Consolas"/>
                <a:cs typeface="Consolas"/>
                <a:sym typeface="Consolas"/>
              </a:rPr>
              <a:t>) }).to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Given(/^I have an existing thread$/) do</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steps %Q{</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click on "Post a Message"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And I fill the form in with the following values: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 element                  | value                 |</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discussion_post_nickname</a:t>
            </a:r>
            <a:r>
              <a:rPr lang="en-US" sz="1400" dirty="0">
                <a:solidFill>
                  <a:schemeClr val="dk1"/>
                </a:solidFill>
                <a:latin typeface="Consolas"/>
                <a:ea typeface="Consolas"/>
                <a:cs typeface="Consolas"/>
                <a:sym typeface="Consolas"/>
              </a:rPr>
              <a:t> | goldeneye1942         |</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discussion_post_body</a:t>
            </a:r>
            <a:r>
              <a:rPr lang="en-US" sz="1400" dirty="0">
                <a:solidFill>
                  <a:schemeClr val="dk1"/>
                </a:solidFill>
                <a:latin typeface="Consolas"/>
                <a:ea typeface="Consolas"/>
                <a:cs typeface="Consolas"/>
                <a:sym typeface="Consolas"/>
              </a:rPr>
              <a:t>     | Goldens are the best! |</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And I click on "Post"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Then I see a post with the message "Goldens are the best!"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4553488a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PORO = Plain Old Ruby Object</a:t>
            </a:r>
            <a:endParaRPr/>
          </a:p>
        </p:txBody>
      </p:sp>
      <p:sp>
        <p:nvSpPr>
          <p:cNvPr id="605" name="Google Shape;605;g24553488a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4553488a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24553488a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80m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6.xml"/><Relationship Id="rId1" Type="http://schemas.openxmlformats.org/officeDocument/2006/relationships/slideLayout" Target="../slideLayouts/slideLayout6.xml"/></Relationships>
</file>

<file path=ppt/slides/_rels/slide3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4.xml"/><Relationship Id="rId1" Type="http://schemas.openxmlformats.org/officeDocument/2006/relationships/slideLayout" Target="../slideLayouts/slideLayout6.xml"/></Relationships>
</file>

<file path=ppt/slides/_rels/slide4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mailto:joe@sixpack.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7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43.jpg"/></Relationships>
</file>

<file path=ppt/slides/_rels/slide77.xml.rels><?xml version="1.0" encoding="UTF-8" standalone="yes"?>
<Relationships xmlns="http://schemas.openxmlformats.org/package/2006/relationships"><Relationship Id="rId3" Type="http://schemas.openxmlformats.org/officeDocument/2006/relationships/image" Target="../media/image41.jp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00_hello_world</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12</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14</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16</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21</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22</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26</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27</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29</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30</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7" y="4571869"/>
            <a:ext cx="1950038"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endParaRPr lang="en-US" dirty="0">
              <a:solidFill>
                <a:schemeClr val="bg1"/>
              </a:solidFill>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36"/>
          <p:cNvSpPr txBox="1">
            <a:spLocks noGrp="1"/>
          </p:cNvSpPr>
          <p:nvPr>
            <p:ph type="sldNum" idx="12"/>
          </p:nvPr>
        </p:nvSpPr>
        <p:spPr>
          <a:xfrm>
            <a:off x="678089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31</a:t>
            </a:fld>
            <a:endParaRPr lang="en-US" sz="7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Scenarios #5 &amp; #6</a:t>
            </a:r>
            <a:endParaRPr lang="en-US" dirty="0">
              <a:solidFill>
                <a:schemeClr val="tx1"/>
              </a:solidFill>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296" name="Google Shape;296;p4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97" name="Google Shape;297;p4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a:t>
            </a:r>
            <a:endParaRPr/>
          </a:p>
          <a:p>
            <a:pPr marL="0" lvl="0" indent="0" algn="ctr" rtl="0">
              <a:spcBef>
                <a:spcPts val="0"/>
              </a:spcBef>
              <a:spcAft>
                <a:spcPts val="0"/>
              </a:spcAft>
              <a:buNone/>
            </a:pPr>
            <a:r>
              <a:rPr lang="en-US"/>
              <a:t>CALCULATED ELEMENT SCENARIO</a:t>
            </a:r>
            <a:endParaRPr/>
          </a:p>
        </p:txBody>
      </p:sp>
      <p:pic>
        <p:nvPicPr>
          <p:cNvPr id="303" name="Google Shape;303;p4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04" name="Google Shape;304;p4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TAGS, THE COMMAND LINE,</a:t>
            </a:r>
            <a:br>
              <a:rPr lang="en-US"/>
            </a:br>
            <a:r>
              <a:rPr lang="en-US"/>
              <a:t>AND OTHER SUNDRIES</a:t>
            </a:r>
            <a:endParaRPr/>
          </a:p>
        </p:txBody>
      </p:sp>
      <p:pic>
        <p:nvPicPr>
          <p:cNvPr id="310" name="Google Shape;310;p4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11" name="Google Shape;311;p4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a:t>
            </a:r>
            <a:endParaRPr sz="3600" b="0" i="0" u="none" strike="noStrike" cap="none">
              <a:solidFill>
                <a:srgbClr val="3F3F3F"/>
              </a:solidFill>
              <a:latin typeface="Oswald"/>
              <a:ea typeface="Oswald"/>
              <a:cs typeface="Oswald"/>
              <a:sym typeface="Oswald"/>
            </a:endParaRPr>
          </a:p>
        </p:txBody>
      </p:sp>
      <p:pic>
        <p:nvPicPr>
          <p:cNvPr id="317" name="Google Shape;317;p4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18" name="Google Shape;318;p44"/>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Tags are prepended with @ sign</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Examples: @important @ignore</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be used to define special behavior in tests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be used for test in/exclusion</a:t>
            </a:r>
            <a:endParaRPr sz="3200">
              <a:solidFill>
                <a:srgbClr val="3F3F3F"/>
              </a:solidFill>
              <a:latin typeface="Helvetica Neue"/>
              <a:ea typeface="Helvetica Neue"/>
              <a:cs typeface="Helvetica Neue"/>
              <a:sym typeface="Helvetica Neue"/>
            </a:endParaRPr>
          </a:p>
        </p:txBody>
      </p:sp>
      <p:sp>
        <p:nvSpPr>
          <p:cNvPr id="319" name="Google Shape;319;p44"/>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USAGE OF TAGS</a:t>
            </a:r>
            <a:endParaRPr sz="3600" b="0" i="0" u="none" strike="noStrike" cap="none">
              <a:solidFill>
                <a:srgbClr val="3F3F3F"/>
              </a:solidFill>
              <a:latin typeface="Oswald"/>
              <a:ea typeface="Oswald"/>
              <a:cs typeface="Oswald"/>
              <a:sym typeface="Oswald"/>
            </a:endParaRPr>
          </a:p>
        </p:txBody>
      </p:sp>
      <p:pic>
        <p:nvPicPr>
          <p:cNvPr id="325" name="Google Shape;325;p4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26" name="Google Shape;326;p45"/>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rgbClr val="3F3F3F"/>
                </a:solidFill>
                <a:latin typeface="Consolas"/>
                <a:ea typeface="Consolas"/>
                <a:cs typeface="Consolas"/>
                <a:sym typeface="Consolas"/>
              </a:rPr>
              <a:t>@ignore</a:t>
            </a:r>
            <a:endParaRPr sz="32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Scenario: See the details of a puppy</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Given I am on the home page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When I click on the puppy "Brooke"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Then I see "Adopt Me!"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3200">
              <a:solidFill>
                <a:srgbClr val="3F3F3F"/>
              </a:solidFill>
              <a:latin typeface="Consolas"/>
              <a:ea typeface="Consolas"/>
              <a:cs typeface="Consolas"/>
              <a:sym typeface="Consolas"/>
            </a:endParaRPr>
          </a:p>
          <a:p>
            <a:pPr marL="0" lvl="0" indent="0" algn="l" rtl="0">
              <a:spcBef>
                <a:spcPts val="0"/>
              </a:spcBef>
              <a:spcAft>
                <a:spcPts val="0"/>
              </a:spcAft>
              <a:buNone/>
            </a:pPr>
            <a:endParaRPr sz="3200">
              <a:solidFill>
                <a:srgbClr val="3F3F3F"/>
              </a:solidFill>
              <a:latin typeface="Consolas"/>
              <a:ea typeface="Consolas"/>
              <a:cs typeface="Consolas"/>
              <a:sym typeface="Consolas"/>
            </a:endParaRPr>
          </a:p>
        </p:txBody>
      </p:sp>
      <p:sp>
        <p:nvSpPr>
          <p:cNvPr id="327" name="Google Shape;327;p45"/>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HOOKS</a:t>
            </a:r>
            <a:endParaRPr sz="3600" b="0" i="0" u="none" strike="noStrike" cap="none">
              <a:solidFill>
                <a:srgbClr val="3F3F3F"/>
              </a:solidFill>
              <a:latin typeface="Oswald"/>
              <a:ea typeface="Oswald"/>
              <a:cs typeface="Oswald"/>
              <a:sym typeface="Oswald"/>
            </a:endParaRPr>
          </a:p>
        </p:txBody>
      </p:sp>
      <p:pic>
        <p:nvPicPr>
          <p:cNvPr id="333" name="Google Shape;333;p4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34" name="Google Shape;334;p4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chemeClr val="dk1"/>
                </a:solidFill>
                <a:latin typeface="Consolas"/>
                <a:ea typeface="Consolas"/>
                <a:cs typeface="Consolas"/>
                <a:sym typeface="Consolas"/>
              </a:rPr>
              <a:t>Before('@javascript') do</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  # This will only run before</a:t>
            </a:r>
            <a:endParaRPr sz="3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200">
                <a:solidFill>
                  <a:schemeClr val="dk1"/>
                </a:solidFill>
                <a:latin typeface="Consolas"/>
                <a:ea typeface="Consolas"/>
                <a:cs typeface="Consolas"/>
                <a:sym typeface="Consolas"/>
              </a:rPr>
              <a:t>  # scenarios tagged</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  # with @javascript.</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end</a:t>
            </a:r>
            <a:endParaRPr sz="3200">
              <a:solidFill>
                <a:srgbClr val="3F3F3F"/>
              </a:solidFill>
              <a:latin typeface="Helvetica Neue"/>
              <a:ea typeface="Helvetica Neue"/>
              <a:cs typeface="Helvetica Neue"/>
              <a:sym typeface="Helvetica Neue"/>
            </a:endParaRPr>
          </a:p>
        </p:txBody>
      </p:sp>
      <p:sp>
        <p:nvSpPr>
          <p:cNvPr id="335" name="Google Shape;335;p4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5"/>
          <p:cNvSpPr txBox="1">
            <a:spLocks noGrp="1"/>
          </p:cNvSpPr>
          <p:nvPr>
            <p:ph type="sldNum" idx="12"/>
          </p:nvPr>
        </p:nvSpPr>
        <p:spPr>
          <a:xfrm>
            <a:off x="82194" y="4815393"/>
            <a:ext cx="2057400" cy="273844"/>
          </a:xfrm>
          <a:prstGeom prst="rect">
            <a:avLst/>
          </a:prstGeom>
        </p:spPr>
        <p:txBody>
          <a:bodyPr spcFirstLastPara="1" vert="horz" lIns="91440" tIns="45720" rIns="91440" bIns="45720" rtlCol="0" anchor="b" anchorCtr="0">
            <a:normAutofit/>
          </a:bodyPr>
          <a:lstStyle/>
          <a:p>
            <a:pPr>
              <a:lnSpc>
                <a:spcPct val="90000"/>
              </a:lnSpc>
              <a:spcAft>
                <a:spcPts val="600"/>
              </a:spcAft>
              <a:buClrTx/>
              <a:defRPr/>
            </a:pPr>
            <a:fld id="{00000000-1234-1234-1234-123412341234}" type="slidenum">
              <a:rPr lang="en-US" sz="700" kern="1200">
                <a:solidFill>
                  <a:schemeClr val="tx1"/>
                </a:solidFill>
                <a:ea typeface="+mn-ea"/>
                <a:cs typeface="+mn-cs"/>
              </a:rPr>
              <a:pPr>
                <a:lnSpc>
                  <a:spcPct val="90000"/>
                </a:lnSpc>
                <a:spcAft>
                  <a:spcPts val="600"/>
                </a:spcAft>
                <a:buClrTx/>
                <a:defRPr/>
              </a:pPr>
              <a:t>4</a:t>
            </a:fld>
            <a:endParaRPr lang="en-US" sz="700" kern="1200" dirty="0">
              <a:solidFill>
                <a:schemeClr val="tx1"/>
              </a:solidFill>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COMMAND LINE</a:t>
            </a:r>
            <a:endParaRPr sz="3600" b="0" i="0" u="none" strike="noStrike" cap="none">
              <a:solidFill>
                <a:srgbClr val="3F3F3F"/>
              </a:solidFill>
              <a:latin typeface="Oswald"/>
              <a:ea typeface="Oswald"/>
              <a:cs typeface="Oswald"/>
              <a:sym typeface="Oswald"/>
            </a:endParaRPr>
          </a:p>
        </p:txBody>
      </p:sp>
      <p:pic>
        <p:nvPicPr>
          <p:cNvPr id="341" name="Google Shape;341;p4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42" name="Google Shape;342;p47"/>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--tags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only items tagged with @wip</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--tags ‘not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all items NOT tagged with @wip</a:t>
            </a:r>
            <a:endParaRPr sz="3200">
              <a:solidFill>
                <a:srgbClr val="3F3F3F"/>
              </a:solidFill>
              <a:latin typeface="Helvetica Neue"/>
              <a:ea typeface="Helvetica Neue"/>
              <a:cs typeface="Helvetica Neue"/>
              <a:sym typeface="Helvetica Neue"/>
            </a:endParaRPr>
          </a:p>
        </p:txBody>
      </p:sp>
      <p:sp>
        <p:nvSpPr>
          <p:cNvPr id="343" name="Google Shape;343;p4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PROFILES</a:t>
            </a:r>
            <a:endParaRPr sz="3600" b="0" i="0" u="none" strike="noStrike" cap="none">
              <a:solidFill>
                <a:srgbClr val="3F3F3F"/>
              </a:solidFill>
              <a:latin typeface="Oswald"/>
              <a:ea typeface="Oswald"/>
              <a:cs typeface="Oswald"/>
              <a:sym typeface="Oswald"/>
            </a:endParaRPr>
          </a:p>
        </p:txBody>
      </p:sp>
      <p:pic>
        <p:nvPicPr>
          <p:cNvPr id="357" name="Google Shape;357;p4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58" name="Google Shape;358;p49"/>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Profiles are preconfigured switches for Cucumber</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Profiles can be default, or named</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Allows you to preset formatting, fast fail, etc</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Char char="●"/>
            </a:pPr>
            <a:r>
              <a:rPr lang="en-US" sz="3200">
                <a:solidFill>
                  <a:srgbClr val="3F3F3F"/>
                </a:solidFill>
                <a:latin typeface="Helvetica Neue"/>
                <a:ea typeface="Helvetica Neue"/>
                <a:cs typeface="Helvetica Neue"/>
                <a:sym typeface="Helvetica Neue"/>
              </a:rPr>
              <a:t>Stored in </a:t>
            </a:r>
            <a:r>
              <a:rPr lang="en-US" sz="3200">
                <a:solidFill>
                  <a:srgbClr val="3F3F3F"/>
                </a:solidFill>
                <a:latin typeface="Consolas"/>
                <a:ea typeface="Consolas"/>
                <a:cs typeface="Consolas"/>
                <a:sym typeface="Consolas"/>
              </a:rPr>
              <a:t>cucumber.yml</a:t>
            </a:r>
            <a:r>
              <a:rPr lang="en-US" sz="3200">
                <a:solidFill>
                  <a:srgbClr val="3F3F3F"/>
                </a:solidFill>
                <a:latin typeface="Helvetica Neue"/>
                <a:ea typeface="Helvetica Neue"/>
                <a:cs typeface="Helvetica Neue"/>
                <a:sym typeface="Helvetica Neue"/>
              </a:rPr>
              <a:t> file</a:t>
            </a:r>
            <a:endParaRPr sz="3200">
              <a:solidFill>
                <a:srgbClr val="3F3F3F"/>
              </a:solidFill>
              <a:latin typeface="Helvetica Neue"/>
              <a:ea typeface="Helvetica Neue"/>
              <a:cs typeface="Helvetica Neue"/>
              <a:sym typeface="Helvetica Neue"/>
            </a:endParaRPr>
          </a:p>
        </p:txBody>
      </p:sp>
      <p:sp>
        <p:nvSpPr>
          <p:cNvPr id="359" name="Google Shape;359;p49"/>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PROFILES &amp; COMMAND LINE</a:t>
            </a:r>
            <a:endParaRPr sz="3600" b="0" i="0" u="none" strike="noStrike" cap="none">
              <a:solidFill>
                <a:srgbClr val="3F3F3F"/>
              </a:solidFill>
              <a:latin typeface="Oswald"/>
              <a:ea typeface="Oswald"/>
              <a:cs typeface="Oswald"/>
              <a:sym typeface="Oswald"/>
            </a:endParaRPr>
          </a:p>
        </p:txBody>
      </p:sp>
      <p:pic>
        <p:nvPicPr>
          <p:cNvPr id="365" name="Google Shape;365;p5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66" name="Google Shape;366;p50"/>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all items NOT tagged with @wip, @javascript, @not_ready, @ignore</a:t>
            </a:r>
            <a:endParaRPr sz="3200">
              <a:solidFill>
                <a:srgbClr val="3F3F3F"/>
              </a:solidFill>
              <a:latin typeface="Consolas"/>
              <a:ea typeface="Consolas"/>
              <a:cs typeface="Consolas"/>
              <a:sym typeface="Consolas"/>
            </a:endParaRPr>
          </a:p>
          <a:p>
            <a:pPr marL="457200" lvl="0" indent="-4318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-p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ONLY items tagged with @wip</a:t>
            </a:r>
            <a:endParaRPr sz="3200">
              <a:solidFill>
                <a:srgbClr val="3F3F3F"/>
              </a:solidFill>
              <a:latin typeface="Helvetica Neue"/>
              <a:ea typeface="Helvetica Neue"/>
              <a:cs typeface="Helvetica Neue"/>
              <a:sym typeface="Helvetica Neue"/>
            </a:endParaRPr>
          </a:p>
        </p:txBody>
      </p:sp>
      <p:sp>
        <p:nvSpPr>
          <p:cNvPr id="367" name="Google Shape;367;p50"/>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PROFILES WRAPUP</a:t>
            </a:r>
            <a:endParaRPr sz="3600" b="0" i="0" u="none" strike="noStrike" cap="none">
              <a:solidFill>
                <a:srgbClr val="3F3F3F"/>
              </a:solidFill>
              <a:latin typeface="Oswald"/>
              <a:ea typeface="Oswald"/>
              <a:cs typeface="Oswald"/>
              <a:sym typeface="Oswald"/>
            </a:endParaRPr>
          </a:p>
        </p:txBody>
      </p:sp>
      <p:pic>
        <p:nvPicPr>
          <p:cNvPr id="373" name="Google Shape;373;p5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74" name="Google Shape;374;p51"/>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Super useful for development flow to only run test(s) you are focusing on</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You can implement Scenario #7 like I did… or put an @ignore tag above Scenario #7</a:t>
            </a:r>
            <a:endParaRPr sz="3200">
              <a:solidFill>
                <a:srgbClr val="3F3F3F"/>
              </a:solidFill>
              <a:latin typeface="Helvetica Neue"/>
              <a:ea typeface="Helvetica Neue"/>
              <a:cs typeface="Helvetica Neue"/>
              <a:sym typeface="Helvetica Neue"/>
            </a:endParaRPr>
          </a:p>
        </p:txBody>
      </p:sp>
      <p:sp>
        <p:nvSpPr>
          <p:cNvPr id="375" name="Google Shape;375;p51"/>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6"/>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WRAP UP!</a:t>
            </a:r>
            <a:endParaRPr/>
          </a:p>
        </p:txBody>
      </p:sp>
      <p:pic>
        <p:nvPicPr>
          <p:cNvPr id="409" name="Google Shape;409;p5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10" name="Google Shape;410;p56"/>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44</a:t>
            </a:fld>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3556" name="Picture 4" descr="The Best Time of Day to Take a Break from Work">
            <a:extLst>
              <a:ext uri="{FF2B5EF4-FFF2-40B4-BE49-F238E27FC236}">
                <a16:creationId xmlns:a16="http://schemas.microsoft.com/office/drawing/2014/main" id="{2CB7B1BB-9324-8D43-A968-360468E5B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4" r="-1"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DATA TABLE</a:t>
            </a:r>
            <a:endParaRPr/>
          </a:p>
        </p:txBody>
      </p:sp>
      <p:pic>
        <p:nvPicPr>
          <p:cNvPr id="388" name="Google Shape;388;p5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89" name="Google Shape;389;p5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Clr>
                <a:schemeClr val="dk1"/>
              </a:buClr>
              <a:buSzPts val="1100"/>
              <a:buFont typeface="Arial"/>
              <a:buNone/>
            </a:pPr>
            <a:r>
              <a:rPr lang="en-US" sz="3000">
                <a:solidFill>
                  <a:schemeClr val="lt1"/>
                </a:solidFill>
              </a:rPr>
              <a:t>(adopt_puppies.feature Scenario #8)</a:t>
            </a:r>
            <a:endParaRPr/>
          </a:p>
        </p:txBody>
      </p:sp>
      <p:pic>
        <p:nvPicPr>
          <p:cNvPr id="395" name="Google Shape;395;p5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96" name="Google Shape;396;p5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02" name="Google Shape;402;p5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03" name="Google Shape;403;p5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57" descr="XMVLGZZTW3.jpg"/>
          <p:cNvPicPr preferRelativeResize="0"/>
          <p:nvPr/>
        </p:nvPicPr>
        <p:blipFill rotWithShape="1">
          <a:blip r:embed="rId3">
            <a:alphaModFix/>
          </a:blip>
          <a:srcRect l="14653" b="13859"/>
          <a:stretch/>
        </p:blipFill>
        <p:spPr>
          <a:xfrm flipH="1">
            <a:off x="0" y="-1009646"/>
            <a:ext cx="9144000" cy="6153000"/>
          </a:xfrm>
          <a:prstGeom prst="rect">
            <a:avLst/>
          </a:prstGeom>
          <a:noFill/>
          <a:ln>
            <a:noFill/>
          </a:ln>
        </p:spPr>
      </p:pic>
      <p:pic>
        <p:nvPicPr>
          <p:cNvPr id="416" name="Google Shape;416;p57" descr="LeanDog_Otis.png"/>
          <p:cNvPicPr preferRelativeResize="0"/>
          <p:nvPr/>
        </p:nvPicPr>
        <p:blipFill rotWithShape="1">
          <a:blip r:embed="rId4">
            <a:alphaModFix/>
          </a:blip>
          <a:srcRect/>
          <a:stretch/>
        </p:blipFill>
        <p:spPr>
          <a:xfrm>
            <a:off x="8137283" y="4272485"/>
            <a:ext cx="818700" cy="814800"/>
          </a:xfrm>
          <a:prstGeom prst="rect">
            <a:avLst/>
          </a:prstGeom>
          <a:noFill/>
          <a:ln>
            <a:noFill/>
          </a:ln>
        </p:spPr>
      </p:pic>
      <p:sp>
        <p:nvSpPr>
          <p:cNvPr id="417" name="Google Shape;417;p57"/>
          <p:cNvSpPr txBox="1"/>
          <p:nvPr/>
        </p:nvSpPr>
        <p:spPr>
          <a:xfrm>
            <a:off x="457200" y="518110"/>
            <a:ext cx="7863900" cy="384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chemeClr val="lt1"/>
                </a:solidFill>
                <a:latin typeface="Oswald"/>
                <a:ea typeface="Oswald"/>
                <a:cs typeface="Oswald"/>
                <a:sym typeface="Oswald"/>
              </a:rPr>
              <a:t>DAY 2</a:t>
            </a:r>
            <a:endParaRPr sz="9600" b="1">
              <a:solidFill>
                <a:srgbClr val="FFFFFF"/>
              </a:solidFill>
              <a:latin typeface="Oswald"/>
              <a:ea typeface="Oswald"/>
              <a:cs typeface="Oswald"/>
              <a:sym typeface="Oswald"/>
            </a:endParaRPr>
          </a:p>
          <a:p>
            <a:pPr marL="0" marR="0" lvl="0" indent="0" algn="l" rtl="0">
              <a:spcBef>
                <a:spcPts val="0"/>
              </a:spcBef>
              <a:spcAft>
                <a:spcPts val="0"/>
              </a:spcAft>
              <a:buNone/>
            </a:pPr>
            <a:endParaRPr>
              <a:latin typeface="Oswald"/>
              <a:ea typeface="Oswald"/>
              <a:cs typeface="Oswald"/>
              <a:sym typeface="Oswald"/>
            </a:endParaRPr>
          </a:p>
          <a:p>
            <a:pPr marL="0" marR="0" lvl="0" indent="0" algn="l" rtl="0">
              <a:spcBef>
                <a:spcPts val="0"/>
              </a:spcBef>
              <a:spcAft>
                <a:spcPts val="0"/>
              </a:spcAft>
              <a:buNone/>
            </a:pPr>
            <a:endParaRPr sz="5400" b="1">
              <a:solidFill>
                <a:schemeClr val="lt1"/>
              </a:solidFill>
              <a:latin typeface="Oswald"/>
              <a:ea typeface="Oswald"/>
              <a:cs typeface="Oswald"/>
              <a:sym typeface="Oswald"/>
            </a:endParaRPr>
          </a:p>
        </p:txBody>
      </p:sp>
      <p:sp>
        <p:nvSpPr>
          <p:cNvPr id="418" name="Google Shape;418;p57"/>
          <p:cNvSpPr txBox="1"/>
          <p:nvPr/>
        </p:nvSpPr>
        <p:spPr>
          <a:xfrm>
            <a:off x="457200" y="4595250"/>
            <a:ext cx="46653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swald"/>
                <a:ea typeface="Oswald"/>
                <a:cs typeface="Oswald"/>
                <a:sym typeface="Oswald"/>
              </a:rPr>
              <a:t>(BAMBOO FLOORING IS 1762 ON THE JANKA HARDNESS SCALE)</a:t>
            </a:r>
            <a:endParaRPr>
              <a:solidFill>
                <a:schemeClr val="lt1"/>
              </a:solidFill>
              <a:latin typeface="Oswald"/>
              <a:ea typeface="Oswald"/>
              <a:cs typeface="Oswald"/>
              <a:sym typeface="Oswald"/>
            </a:endParaRPr>
          </a:p>
        </p:txBody>
      </p:sp>
      <p:sp>
        <p:nvSpPr>
          <p:cNvPr id="419" name="Google Shape;419;p5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5</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8"/>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RECAP</a:t>
            </a:r>
            <a:endParaRPr/>
          </a:p>
        </p:txBody>
      </p:sp>
      <p:pic>
        <p:nvPicPr>
          <p:cNvPr id="425" name="Google Shape;425;p5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26" name="Google Shape;426;p58"/>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AN OUTLINE</a:t>
            </a:r>
            <a:endParaRPr/>
          </a:p>
        </p:txBody>
      </p:sp>
      <p:pic>
        <p:nvPicPr>
          <p:cNvPr id="432" name="Google Shape;432;p5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33" name="Google Shape;433;p5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None/>
            </a:pPr>
            <a:r>
              <a:rPr lang="en-US" sz="3000"/>
              <a:t>(adopt_puppies.feature Scenario #9)</a:t>
            </a:r>
            <a:endParaRPr sz="3000"/>
          </a:p>
        </p:txBody>
      </p:sp>
      <p:pic>
        <p:nvPicPr>
          <p:cNvPr id="439" name="Google Shape;439;p6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40" name="Google Shape;440;p6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46" name="Google Shape;446;p6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47" name="Google Shape;447;p6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BACKGROUND</a:t>
            </a:r>
            <a:endParaRPr/>
          </a:p>
        </p:txBody>
      </p:sp>
      <p:pic>
        <p:nvPicPr>
          <p:cNvPr id="453" name="Google Shape;453;p6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54" name="Google Shape;454;p6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p:txBody>
      </p:sp>
      <p:pic>
        <p:nvPicPr>
          <p:cNvPr id="460" name="Google Shape;460;p6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61" name="Google Shape;461;p6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67" name="Google Shape;467;p6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68" name="Google Shape;468;p6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15 MIN BIO BREAK!</a:t>
            </a:r>
            <a:endParaRPr/>
          </a:p>
        </p:txBody>
      </p:sp>
      <p:pic>
        <p:nvPicPr>
          <p:cNvPr id="474" name="Google Shape;474;p6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75" name="Google Shape;475;p6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WHICH IS BETTER IN STEP DEFINITIONS?</a:t>
            </a:r>
            <a:endParaRPr sz="3600" b="0" i="0" u="none" strike="noStrike" cap="none">
              <a:solidFill>
                <a:srgbClr val="3F3F3F"/>
              </a:solidFill>
              <a:latin typeface="Oswald"/>
              <a:ea typeface="Oswald"/>
              <a:cs typeface="Oswald"/>
              <a:sym typeface="Oswald"/>
            </a:endParaRPr>
          </a:p>
        </p:txBody>
      </p:sp>
      <p:pic>
        <p:nvPicPr>
          <p:cNvPr id="481" name="Google Shape;481;p6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82" name="Google Shape;482;p6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@browser.text_field(id:’username’).text = ‘</a:t>
            </a:r>
            <a:r>
              <a:rPr lang="en-US" sz="2400" u="sng">
                <a:solidFill>
                  <a:schemeClr val="hlink"/>
                </a:solidFill>
                <a:latin typeface="Consolas"/>
                <a:ea typeface="Consolas"/>
                <a:cs typeface="Consolas"/>
                <a:sym typeface="Consolas"/>
                <a:hlinkClick r:id="rId4"/>
              </a:rPr>
              <a:t>joe@sixpack.com</a:t>
            </a:r>
            <a:r>
              <a:rPr lang="en-US" sz="2400">
                <a:solidFill>
                  <a:srgbClr val="3F3F3F"/>
                </a:solidFill>
                <a:latin typeface="Consolas"/>
                <a:ea typeface="Consolas"/>
                <a:cs typeface="Consolas"/>
                <a:sym typeface="Consolas"/>
              </a:rPr>
              <a:t>’</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@browser.text_field(id:’password’).text = ‘P@ssw0rd1!’</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@browser.input(id:’submit’).click</a:t>
            </a:r>
            <a:endParaRPr sz="2400">
              <a:solidFill>
                <a:srgbClr val="3F3F3F"/>
              </a:solidFill>
              <a:latin typeface="Consolas"/>
              <a:ea typeface="Consolas"/>
              <a:cs typeface="Consolas"/>
              <a:sym typeface="Consolas"/>
            </a:endParaRPr>
          </a:p>
          <a:p>
            <a:pPr marL="0" lvl="0" indent="0" algn="l" rtl="0">
              <a:spcBef>
                <a:spcPts val="0"/>
              </a:spcBef>
              <a:spcAft>
                <a:spcPts val="0"/>
              </a:spcAft>
              <a:buNone/>
            </a:pPr>
            <a:r>
              <a:rPr lang="en-US" sz="2400" b="1">
                <a:solidFill>
                  <a:srgbClr val="3F3F3F"/>
                </a:solidFill>
                <a:latin typeface="Consolas"/>
                <a:ea typeface="Consolas"/>
                <a:cs typeface="Consolas"/>
                <a:sym typeface="Consolas"/>
              </a:rPr>
              <a:t>OR</a:t>
            </a:r>
            <a:endParaRPr sz="2400" b="1">
              <a:solidFill>
                <a:srgbClr val="3F3F3F"/>
              </a:solidFill>
              <a:latin typeface="Consolas"/>
              <a:ea typeface="Consolas"/>
              <a:cs typeface="Consolas"/>
              <a:sym typeface="Consolas"/>
            </a:endParaRPr>
          </a:p>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loginPage.login_with(‘</a:t>
            </a:r>
            <a:r>
              <a:rPr lang="en-US" sz="2400" u="sng">
                <a:solidFill>
                  <a:schemeClr val="hlink"/>
                </a:solidFill>
                <a:latin typeface="Consolas"/>
                <a:ea typeface="Consolas"/>
                <a:cs typeface="Consolas"/>
                <a:sym typeface="Consolas"/>
                <a:hlinkClick r:id="rId4"/>
              </a:rPr>
              <a:t>joe@sixpack.com</a:t>
            </a:r>
            <a:r>
              <a:rPr lang="en-US" sz="2400">
                <a:solidFill>
                  <a:srgbClr val="3F3F3F"/>
                </a:solidFill>
                <a:latin typeface="Consolas"/>
                <a:ea typeface="Consolas"/>
                <a:cs typeface="Consolas"/>
                <a:sym typeface="Consolas"/>
              </a:rPr>
              <a:t>’, ‘P@ssw0rd1!’)</a:t>
            </a:r>
            <a:endParaRPr sz="2400">
              <a:solidFill>
                <a:srgbClr val="3F3F3F"/>
              </a:solidFill>
              <a:latin typeface="Consolas"/>
              <a:ea typeface="Consolas"/>
              <a:cs typeface="Consolas"/>
              <a:sym typeface="Consolas"/>
            </a:endParaRPr>
          </a:p>
        </p:txBody>
      </p:sp>
      <p:sp>
        <p:nvSpPr>
          <p:cNvPr id="483" name="Google Shape;483;p6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PAGEOBJECT PATTERN</a:t>
            </a:r>
            <a:endParaRPr/>
          </a:p>
        </p:txBody>
      </p:sp>
      <p:pic>
        <p:nvPicPr>
          <p:cNvPr id="489" name="Google Shape;489;p6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90" name="Google Shape;490;p6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1" name="Picture 10">
            <a:extLst>
              <a:ext uri="{FF2B5EF4-FFF2-40B4-BE49-F238E27FC236}">
                <a16:creationId xmlns:a16="http://schemas.microsoft.com/office/drawing/2014/main" id="{A4C6935F-F08C-AF45-994F-399A23BCD1FC}"/>
              </a:ext>
            </a:extLst>
          </p:cNvPr>
          <p:cNvPicPr>
            <a:picLocks noChangeAspect="1"/>
          </p:cNvPicPr>
          <p:nvPr/>
        </p:nvPicPr>
        <p:blipFill>
          <a:blip r:embed="rId4"/>
          <a:stretch>
            <a:fillRect/>
          </a:stretch>
        </p:blipFill>
        <p:spPr>
          <a:xfrm>
            <a:off x="8314683" y="4725619"/>
            <a:ext cx="829315" cy="40807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a:t>
            </a:r>
            <a:endParaRPr sz="3600" b="0" i="0" u="none" strike="noStrike" cap="none">
              <a:solidFill>
                <a:srgbClr val="3F3F3F"/>
              </a:solidFill>
              <a:latin typeface="Oswald"/>
              <a:ea typeface="Oswald"/>
              <a:cs typeface="Oswald"/>
              <a:sym typeface="Oswald"/>
            </a:endParaRPr>
          </a:p>
        </p:txBody>
      </p:sp>
      <p:pic>
        <p:nvPicPr>
          <p:cNvPr id="496" name="Google Shape;496;p6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97" name="Google Shape;497;p6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Pattern that represents HTML pages as objects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Encapsulate functionality of a page</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One place to change if HTML structure changes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Expose page functionality as services</a:t>
            </a:r>
            <a:endParaRPr sz="3200">
              <a:solidFill>
                <a:srgbClr val="3F3F3F"/>
              </a:solidFill>
              <a:latin typeface="Helvetica Neue"/>
              <a:ea typeface="Helvetica Neue"/>
              <a:cs typeface="Helvetica Neue"/>
              <a:sym typeface="Helvetica Neue"/>
            </a:endParaRPr>
          </a:p>
        </p:txBody>
      </p:sp>
      <p:sp>
        <p:nvSpPr>
          <p:cNvPr id="498" name="Google Shape;498;p6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SERVICES</a:t>
            </a:r>
            <a:endParaRPr sz="3600" b="0" i="0" u="none" strike="noStrike" cap="none">
              <a:solidFill>
                <a:srgbClr val="3F3F3F"/>
              </a:solidFill>
              <a:latin typeface="Oswald"/>
              <a:ea typeface="Oswald"/>
              <a:cs typeface="Oswald"/>
              <a:sym typeface="Oswald"/>
            </a:endParaRPr>
          </a:p>
        </p:txBody>
      </p:sp>
      <p:pic>
        <p:nvPicPr>
          <p:cNvPr id="504" name="Google Shape;504;p6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05" name="Google Shape;505;p69"/>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properties could return strings for dynamic text in page, contents of tables, etc</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methods allow you to take action on the page, and could return new PageObjects, booleans, etc.</a:t>
            </a:r>
            <a:endParaRPr sz="3200">
              <a:solidFill>
                <a:srgbClr val="3F3F3F"/>
              </a:solidFill>
              <a:latin typeface="Helvetica Neue"/>
              <a:ea typeface="Helvetica Neue"/>
              <a:cs typeface="Helvetica Neue"/>
              <a:sym typeface="Helvetica Neue"/>
            </a:endParaRPr>
          </a:p>
        </p:txBody>
      </p:sp>
      <p:sp>
        <p:nvSpPr>
          <p:cNvPr id="506" name="Google Shape;506;p69"/>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SHARED SERVICES</a:t>
            </a:r>
            <a:endParaRPr sz="3600" b="0" i="0" u="none" strike="noStrike" cap="none">
              <a:solidFill>
                <a:srgbClr val="3F3F3F"/>
              </a:solidFill>
              <a:latin typeface="Oswald"/>
              <a:ea typeface="Oswald"/>
              <a:cs typeface="Oswald"/>
              <a:sym typeface="Oswald"/>
            </a:endParaRPr>
          </a:p>
        </p:txBody>
      </p:sp>
      <p:pic>
        <p:nvPicPr>
          <p:cNvPr id="512" name="Google Shape;512;p7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13" name="Google Shape;513;p70"/>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Menus and other common controls can be modelled using modules or base classes</a:t>
            </a:r>
            <a:endParaRPr sz="3200">
              <a:solidFill>
                <a:srgbClr val="3F3F3F"/>
              </a:solidFill>
              <a:latin typeface="Helvetica Neue"/>
              <a:ea typeface="Helvetica Neue"/>
              <a:cs typeface="Helvetica Neue"/>
              <a:sym typeface="Helvetica Neue"/>
            </a:endParaRPr>
          </a:p>
        </p:txBody>
      </p:sp>
      <p:sp>
        <p:nvSpPr>
          <p:cNvPr id="514" name="Google Shape;514;p70"/>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IMPLEMENTATIONS</a:t>
            </a:r>
            <a:endParaRPr sz="3600" b="0" i="0" u="none" strike="noStrike" cap="none">
              <a:solidFill>
                <a:srgbClr val="3F3F3F"/>
              </a:solidFill>
              <a:latin typeface="Oswald"/>
              <a:ea typeface="Oswald"/>
              <a:cs typeface="Oswald"/>
              <a:sym typeface="Oswald"/>
            </a:endParaRPr>
          </a:p>
        </p:txBody>
      </p:sp>
      <p:pic>
        <p:nvPicPr>
          <p:cNvPr id="520" name="Google Shape;520;p7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21" name="Google Shape;521;p71"/>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build PageObjects with POROs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Ruby has a few gems that help you implement the pattern</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page-object</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site_prism</a:t>
            </a:r>
            <a:endParaRPr sz="3200">
              <a:solidFill>
                <a:srgbClr val="3F3F3F"/>
              </a:solidFill>
              <a:latin typeface="Helvetica Neue"/>
              <a:ea typeface="Helvetica Neue"/>
              <a:cs typeface="Helvetica Neue"/>
              <a:sym typeface="Helvetica Neue"/>
            </a:endParaRPr>
          </a:p>
        </p:txBody>
      </p:sp>
      <p:sp>
        <p:nvSpPr>
          <p:cNvPr id="522" name="Google Shape;522;p71"/>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IMPLEMENTING</a:t>
            </a:r>
            <a:endParaRPr/>
          </a:p>
          <a:p>
            <a:pPr marL="0" lvl="0" indent="0" algn="ctr" rtl="0">
              <a:spcBef>
                <a:spcPts val="0"/>
              </a:spcBef>
              <a:spcAft>
                <a:spcPts val="0"/>
              </a:spcAft>
              <a:buNone/>
            </a:pPr>
            <a:r>
              <a:rPr lang="en-US"/>
              <a:t>AN EXAMPLE PAGEOBJECT</a:t>
            </a:r>
            <a:endParaRPr/>
          </a:p>
        </p:txBody>
      </p:sp>
      <p:pic>
        <p:nvPicPr>
          <p:cNvPr id="528" name="Google Shape;528;p7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29" name="Google Shape;529;p7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CREATE YOUR</a:t>
            </a:r>
            <a:endParaRPr/>
          </a:p>
          <a:p>
            <a:pPr marL="0" lvl="0" indent="0" algn="ctr" rtl="0">
              <a:spcBef>
                <a:spcPts val="0"/>
              </a:spcBef>
              <a:spcAft>
                <a:spcPts val="0"/>
              </a:spcAft>
              <a:buNone/>
            </a:pPr>
            <a:r>
              <a:rPr lang="en-US"/>
              <a:t>OWN PAGEOBJECTS</a:t>
            </a:r>
            <a:endParaRPr/>
          </a:p>
          <a:p>
            <a:pPr marL="0" lvl="0" indent="0" algn="ctr" rtl="0">
              <a:spcBef>
                <a:spcPts val="0"/>
              </a:spcBef>
              <a:spcAft>
                <a:spcPts val="0"/>
              </a:spcAft>
              <a:buClr>
                <a:schemeClr val="dk1"/>
              </a:buClr>
              <a:buSzPts val="1100"/>
              <a:buFont typeface="Arial"/>
              <a:buNone/>
            </a:pPr>
            <a:r>
              <a:rPr lang="en-US" sz="3000">
                <a:solidFill>
                  <a:schemeClr val="lt1"/>
                </a:solidFill>
              </a:rPr>
              <a:t>(Just practice, don’t worry about Done)</a:t>
            </a:r>
            <a:endParaRPr/>
          </a:p>
        </p:txBody>
      </p:sp>
      <p:pic>
        <p:nvPicPr>
          <p:cNvPr id="535" name="Google Shape;535;p7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36" name="Google Shape;536;p7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542" name="Google Shape;542;p7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43" name="Google Shape;543;p7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TEST FIXTURES, DATA MANAGEMENT,</a:t>
            </a:r>
            <a:endParaRPr/>
          </a:p>
          <a:p>
            <a:pPr marL="0" lvl="0" indent="0" algn="ctr" rtl="0">
              <a:spcBef>
                <a:spcPts val="0"/>
              </a:spcBef>
              <a:spcAft>
                <a:spcPts val="0"/>
              </a:spcAft>
              <a:buNone/>
            </a:pPr>
            <a:r>
              <a:rPr lang="en-US"/>
              <a:t>AND OTHER SUNDRIES</a:t>
            </a:r>
            <a:endParaRPr/>
          </a:p>
        </p:txBody>
      </p:sp>
      <p:pic>
        <p:nvPicPr>
          <p:cNvPr id="549" name="Google Shape;549;p7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50" name="Google Shape;550;p7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HOW DO YOU MANAGE TEST DATA?</a:t>
            </a:r>
            <a:endParaRPr sz="3600" b="0" i="0" u="none" strike="noStrike" cap="none">
              <a:solidFill>
                <a:srgbClr val="3F3F3F"/>
              </a:solidFill>
              <a:latin typeface="Oswald"/>
              <a:ea typeface="Oswald"/>
              <a:cs typeface="Oswald"/>
              <a:sym typeface="Oswald"/>
            </a:endParaRPr>
          </a:p>
        </p:txBody>
      </p:sp>
      <p:pic>
        <p:nvPicPr>
          <p:cNvPr id="556" name="Google Shape;556;p7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57" name="Google Shape;557;p7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SQL scripts?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Backups?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Don’t do it at all?</a:t>
            </a:r>
            <a:endParaRPr sz="3200">
              <a:solidFill>
                <a:srgbClr val="3F3F3F"/>
              </a:solidFill>
              <a:latin typeface="Helvetica Neue"/>
              <a:ea typeface="Helvetica Neue"/>
              <a:cs typeface="Helvetica Neue"/>
              <a:sym typeface="Helvetica Neue"/>
            </a:endParaRPr>
          </a:p>
        </p:txBody>
      </p:sp>
      <p:sp>
        <p:nvSpPr>
          <p:cNvPr id="558" name="Google Shape;558;p7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DATA GENERATORS ARE A WAY...</a:t>
            </a:r>
            <a:endParaRPr sz="3600" b="0" i="0" u="none" strike="noStrike" cap="none">
              <a:solidFill>
                <a:srgbClr val="3F3F3F"/>
              </a:solidFill>
              <a:latin typeface="Oswald"/>
              <a:ea typeface="Oswald"/>
              <a:cs typeface="Oswald"/>
              <a:sym typeface="Oswald"/>
            </a:endParaRPr>
          </a:p>
        </p:txBody>
      </p:sp>
      <p:pic>
        <p:nvPicPr>
          <p:cNvPr id="564" name="Google Shape;564;p7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65" name="Google Shape;565;p77"/>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DataMagic - provides datasets that can be used by your application and tests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HipTest - commercial app for test &amp; test data management</a:t>
            </a:r>
            <a:endParaRPr sz="3200">
              <a:solidFill>
                <a:srgbClr val="3F3F3F"/>
              </a:solidFill>
              <a:latin typeface="Helvetica Neue"/>
              <a:ea typeface="Helvetica Neue"/>
              <a:cs typeface="Helvetica Neue"/>
              <a:sym typeface="Helvetica Neue"/>
            </a:endParaRPr>
          </a:p>
        </p:txBody>
      </p:sp>
      <p:sp>
        <p:nvSpPr>
          <p:cNvPr id="566" name="Google Shape;566;p7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LET’S DISCUSS!</a:t>
            </a:r>
            <a:endParaRPr sz="3600" b="0" i="0" u="none" strike="noStrike" cap="none">
              <a:solidFill>
                <a:srgbClr val="3F3F3F"/>
              </a:solidFill>
              <a:latin typeface="Oswald"/>
              <a:ea typeface="Oswald"/>
              <a:cs typeface="Oswald"/>
              <a:sym typeface="Oswald"/>
            </a:endParaRPr>
          </a:p>
        </p:txBody>
      </p:sp>
      <p:pic>
        <p:nvPicPr>
          <p:cNvPr id="572" name="Google Shape;572;p7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73" name="Google Shape;573;p7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This is a highly subjective and context aware topic.</a:t>
            </a:r>
            <a:endParaRPr sz="3200">
              <a:solidFill>
                <a:srgbClr val="3F3F3F"/>
              </a:solidFill>
              <a:latin typeface="Helvetica Neue"/>
              <a:ea typeface="Helvetica Neue"/>
              <a:cs typeface="Helvetica Neue"/>
              <a:sym typeface="Helvetica Neue"/>
            </a:endParaRPr>
          </a:p>
        </p:txBody>
      </p:sp>
      <p:sp>
        <p:nvSpPr>
          <p:cNvPr id="574" name="Google Shape;574;p7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15 MIN BIO BREAK!</a:t>
            </a:r>
            <a:endParaRPr/>
          </a:p>
        </p:txBody>
      </p:sp>
      <p:pic>
        <p:nvPicPr>
          <p:cNvPr id="580" name="Google Shape;580;p7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81" name="Google Shape;581;p7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FOR AN AJAX PAGE</a:t>
            </a:r>
            <a:endParaRPr/>
          </a:p>
        </p:txBody>
      </p:sp>
      <p:pic>
        <p:nvPicPr>
          <p:cNvPr id="587" name="Google Shape;587;p8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88" name="Google Shape;588;p8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NOW YOU DO THE NEXT SCENARIO</a:t>
            </a:r>
            <a:endParaRPr>
              <a:solidFill>
                <a:schemeClr val="lt1"/>
              </a:solidFill>
            </a:endParaRPr>
          </a:p>
          <a:p>
            <a:pPr marL="0" lvl="0" indent="0" algn="ctr" rtl="0">
              <a:spcBef>
                <a:spcPts val="0"/>
              </a:spcBef>
              <a:spcAft>
                <a:spcPts val="0"/>
              </a:spcAft>
              <a:buClr>
                <a:schemeClr val="dk1"/>
              </a:buClr>
              <a:buSzPts val="1100"/>
              <a:buFont typeface="Arial"/>
              <a:buNone/>
            </a:pPr>
            <a:r>
              <a:rPr lang="en-US" sz="3000">
                <a:solidFill>
                  <a:schemeClr val="lt1"/>
                </a:solidFill>
              </a:rPr>
              <a:t>(discussion_board.feature Scenario #3)</a:t>
            </a:r>
            <a:endParaRPr>
              <a:solidFill>
                <a:schemeClr val="lt1"/>
              </a:solidFill>
            </a:endParaRPr>
          </a:p>
        </p:txBody>
      </p:sp>
      <p:pic>
        <p:nvPicPr>
          <p:cNvPr id="594" name="Google Shape;594;p8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95" name="Google Shape;595;p8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8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601" name="Google Shape;601;p8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02" name="Google Shape;602;p8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606"/>
        <p:cNvGrpSpPr/>
        <p:nvPr/>
      </p:nvGrpSpPr>
      <p:grpSpPr>
        <a:xfrm>
          <a:off x="0" y="0"/>
          <a:ext cx="0" cy="0"/>
          <a:chOff x="0" y="0"/>
          <a:chExt cx="0" cy="0"/>
        </a:xfrm>
      </p:grpSpPr>
      <p:sp>
        <p:nvSpPr>
          <p:cNvPr id="607" name="Google Shape;607;p8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RETROSPECTIVE</a:t>
            </a:r>
            <a:endParaRPr sz="3600" b="0" i="0" u="none" strike="noStrike" cap="none">
              <a:solidFill>
                <a:srgbClr val="3F3F3F"/>
              </a:solidFill>
              <a:latin typeface="Oswald"/>
              <a:ea typeface="Oswald"/>
              <a:cs typeface="Oswald"/>
              <a:sym typeface="Oswald"/>
            </a:endParaRPr>
          </a:p>
        </p:txBody>
      </p:sp>
      <p:pic>
        <p:nvPicPr>
          <p:cNvPr id="608" name="Google Shape;608;p8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09" name="Google Shape;609;p83"/>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75</a:t>
            </a:fld>
            <a:endParaRPr/>
          </a:p>
        </p:txBody>
      </p:sp>
      <p:pic>
        <p:nvPicPr>
          <p:cNvPr id="610" name="Google Shape;610;p83"/>
          <p:cNvPicPr preferRelativeResize="0"/>
          <p:nvPr/>
        </p:nvPicPr>
        <p:blipFill>
          <a:blip r:embed="rId4">
            <a:alphaModFix/>
          </a:blip>
          <a:stretch>
            <a:fillRect/>
          </a:stretch>
        </p:blipFill>
        <p:spPr>
          <a:xfrm>
            <a:off x="1998525" y="988725"/>
            <a:ext cx="5038051" cy="37785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614"/>
        <p:cNvGrpSpPr/>
        <p:nvPr/>
      </p:nvGrpSpPr>
      <p:grpSpPr>
        <a:xfrm>
          <a:off x="0" y="0"/>
          <a:ext cx="0" cy="0"/>
          <a:chOff x="0" y="0"/>
          <a:chExt cx="0" cy="0"/>
        </a:xfrm>
      </p:grpSpPr>
      <p:pic>
        <p:nvPicPr>
          <p:cNvPr id="615" name="Google Shape;615;p8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16" name="Google Shape;616;p84"/>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76</a:t>
            </a:fld>
            <a:endParaRPr/>
          </a:p>
        </p:txBody>
      </p:sp>
      <p:pic>
        <p:nvPicPr>
          <p:cNvPr id="617" name="Google Shape;617;p84"/>
          <p:cNvPicPr preferRelativeResize="0"/>
          <p:nvPr/>
        </p:nvPicPr>
        <p:blipFill>
          <a:blip r:embed="rId4">
            <a:alphaModFix/>
          </a:blip>
          <a:stretch>
            <a:fillRect/>
          </a:stretch>
        </p:blipFill>
        <p:spPr>
          <a:xfrm>
            <a:off x="1345700" y="-161562"/>
            <a:ext cx="6452598" cy="446246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pic>
        <p:nvPicPr>
          <p:cNvPr id="623" name="Google Shape;623;p85" descr="LeanDog_Otis.png"/>
          <p:cNvPicPr preferRelativeResize="0"/>
          <p:nvPr/>
        </p:nvPicPr>
        <p:blipFill rotWithShape="1">
          <a:blip r:embed="rId4">
            <a:alphaModFix/>
          </a:blip>
          <a:srcRect/>
          <a:stretch/>
        </p:blipFill>
        <p:spPr>
          <a:xfrm>
            <a:off x="8137283" y="4272485"/>
            <a:ext cx="818741" cy="814668"/>
          </a:xfrm>
          <a:prstGeom prst="rect">
            <a:avLst/>
          </a:prstGeom>
          <a:noFill/>
          <a:ln>
            <a:noFill/>
          </a:ln>
        </p:spPr>
      </p:pic>
      <p:sp>
        <p:nvSpPr>
          <p:cNvPr id="624" name="Google Shape;624;p85"/>
          <p:cNvSpPr txBox="1"/>
          <p:nvPr/>
        </p:nvSpPr>
        <p:spPr>
          <a:xfrm>
            <a:off x="457200" y="518110"/>
            <a:ext cx="7863881" cy="38472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chemeClr val="lt1"/>
                </a:solidFill>
                <a:latin typeface="Oswald"/>
                <a:ea typeface="Oswald"/>
                <a:cs typeface="Oswald"/>
                <a:sym typeface="Oswald"/>
              </a:rPr>
              <a:t>THE END</a:t>
            </a:r>
            <a:endParaRPr sz="9600" b="1">
              <a:solidFill>
                <a:srgbClr val="FFFFFF"/>
              </a:solidFill>
              <a:latin typeface="Oswald"/>
              <a:ea typeface="Oswald"/>
              <a:cs typeface="Oswald"/>
              <a:sym typeface="Oswald"/>
            </a:endParaRPr>
          </a:p>
          <a:p>
            <a:pPr marL="0" marR="0" lvl="0" indent="0" algn="l" rtl="0">
              <a:spcBef>
                <a:spcPts val="0"/>
              </a:spcBef>
              <a:spcAft>
                <a:spcPts val="0"/>
              </a:spcAft>
              <a:buNone/>
            </a:pPr>
            <a:endParaRPr>
              <a:latin typeface="Oswald"/>
              <a:ea typeface="Oswald"/>
              <a:cs typeface="Oswald"/>
              <a:sym typeface="Oswald"/>
            </a:endParaRPr>
          </a:p>
          <a:p>
            <a:pPr marL="0" marR="0" lvl="0" indent="0" algn="l" rtl="0">
              <a:spcBef>
                <a:spcPts val="0"/>
              </a:spcBef>
              <a:spcAft>
                <a:spcPts val="0"/>
              </a:spcAft>
              <a:buNone/>
            </a:pPr>
            <a:endParaRPr sz="5400" b="1">
              <a:solidFill>
                <a:schemeClr val="lt1"/>
              </a:solidFill>
              <a:latin typeface="Oswald"/>
              <a:ea typeface="Oswald"/>
              <a:cs typeface="Oswald"/>
              <a:sym typeface="Oswald"/>
            </a:endParaRPr>
          </a:p>
        </p:txBody>
      </p:sp>
      <p:sp>
        <p:nvSpPr>
          <p:cNvPr id="625" name="Google Shape;625;p85"/>
          <p:cNvSpPr txBox="1"/>
          <p:nvPr/>
        </p:nvSpPr>
        <p:spPr>
          <a:xfrm>
            <a:off x="457200" y="4595250"/>
            <a:ext cx="38376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swald"/>
                <a:ea typeface="Oswald"/>
                <a:cs typeface="Oswald"/>
                <a:sym typeface="Oswald"/>
              </a:rPr>
              <a:t>(THAT IS SOME GREAT LOOKING BAMBOO FLOORING!)</a:t>
            </a:r>
            <a:endParaRPr>
              <a:solidFill>
                <a:schemeClr val="lt1"/>
              </a:solidFill>
              <a:latin typeface="Oswald"/>
              <a:ea typeface="Oswald"/>
              <a:cs typeface="Oswald"/>
              <a:sym typeface="Oswald"/>
            </a:endParaRPr>
          </a:p>
        </p:txBody>
      </p:sp>
      <p:sp>
        <p:nvSpPr>
          <p:cNvPr id="626" name="Google Shape;626;p85"/>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77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8</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7552</TotalTime>
  <Words>8258</Words>
  <Application>Microsoft Macintosh PowerPoint</Application>
  <PresentationFormat>On-screen Show (16:9)</PresentationFormat>
  <Paragraphs>1068</Paragraphs>
  <Slides>77</Slides>
  <Notes>77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Calibri</vt:lpstr>
      <vt:lpstr>Arial</vt:lpstr>
      <vt:lpstr>Garamond</vt:lpstr>
      <vt:lpstr>Dank Mono</vt:lpstr>
      <vt:lpstr>Oswald</vt:lpstr>
      <vt:lpstr>Consolas</vt:lpstr>
      <vt:lpstr>Helvetica Neue</vt:lpstr>
      <vt:lpstr>Office Theme</vt:lpstr>
      <vt:lpstr>ATDD</vt:lpstr>
      <vt:lpstr>Justin Beall</vt:lpstr>
      <vt:lpstr>INTRODUCTIONS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WALKTHROUGH A CALCULATED ELEMENT SCENARIO</vt:lpstr>
      <vt:lpstr>BREAK</vt:lpstr>
      <vt:lpstr>TAGS, THE COMMAND LINE, AND OTHER SUNDRIES</vt:lpstr>
      <vt:lpstr>TAGS</vt:lpstr>
      <vt:lpstr>USAGE OF TAGS</vt:lpstr>
      <vt:lpstr>TAGS &amp; HOOKS</vt:lpstr>
      <vt:lpstr>TAGS &amp; COMMAND LINE</vt:lpstr>
      <vt:lpstr>PROFILES</vt:lpstr>
      <vt:lpstr>PROFILES &amp; COMMAND LINE</vt:lpstr>
      <vt:lpstr>TAGS &amp; PROFILES WRAPUP</vt:lpstr>
      <vt:lpstr>DAY 1 - WRAP UP!</vt:lpstr>
      <vt:lpstr>PowerPoint Presentation</vt:lpstr>
      <vt:lpstr>WALKTHROUGH A SCENARIO THAT USES A DATA TABLE</vt:lpstr>
      <vt:lpstr>NOW YOU DO THE NEXT SCENARIO (adopt_puppies.feature Scenario #8)</vt:lpstr>
      <vt:lpstr>LET’S REVIEW!</vt:lpstr>
      <vt:lpstr>PowerPoint Presentation</vt:lpstr>
      <vt:lpstr>RECAP</vt:lpstr>
      <vt:lpstr>WALKTHROUGH A SCENARIO THAT USES AN OUTLINE</vt:lpstr>
      <vt:lpstr>NOW YOU DO THE NEXT SCENARIO (adopt_puppies.feature Scenario #9)</vt:lpstr>
      <vt:lpstr>LET’S REVIEW!</vt:lpstr>
      <vt:lpstr>WALKTHROUGH A SCENARIO THAT USES A BACKGROUND</vt:lpstr>
      <vt:lpstr>NOW YOU DO THE NEXT SCENARIO</vt:lpstr>
      <vt:lpstr>LET’S REVIEW!</vt:lpstr>
      <vt:lpstr>15 MIN BIO BREAK!</vt:lpstr>
      <vt:lpstr>WHICH IS BETTER IN STEP DEFINITIONS?</vt:lpstr>
      <vt:lpstr>PAGEOBJECT PATTERN</vt:lpstr>
      <vt:lpstr>PAGEOBJECT</vt:lpstr>
      <vt:lpstr>PAGEOBJECT - SERVICES</vt:lpstr>
      <vt:lpstr>PAGEOBJECT - SHARED SERVICES</vt:lpstr>
      <vt:lpstr>PAGEOBJECT - IMPLEMENTATIONS</vt:lpstr>
      <vt:lpstr>WALKTHROUGH IMPLEMENTING AN EXAMPLE PAGEOBJECT</vt:lpstr>
      <vt:lpstr>NOW YOU CREATE YOUR OWN PAGEOBJECTS (Just practice, don’t worry about Done)</vt:lpstr>
      <vt:lpstr>LET’S REVIEW!</vt:lpstr>
      <vt:lpstr>TEST FIXTURES, DATA MANAGEMENT, AND OTHER SUNDRIES</vt:lpstr>
      <vt:lpstr>HOW DO YOU MANAGE TEST DATA?</vt:lpstr>
      <vt:lpstr>DATA GENERATORS ARE A WAY...</vt:lpstr>
      <vt:lpstr>LET’S DISCUSS!</vt:lpstr>
      <vt:lpstr>15 MIN BIO BREAK!</vt:lpstr>
      <vt:lpstr>WALKTHROUGH A SCENARIO FOR AN AJAX PAGE</vt:lpstr>
      <vt:lpstr>NOW YOU DO THE NEXT SCENARIO (discussion_board.feature Scenario #3)</vt:lpstr>
      <vt:lpstr>LET’S REVIEW</vt:lpstr>
      <vt:lpstr>RETROSPECTIVE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18</cp:revision>
  <dcterms:modified xsi:type="dcterms:W3CDTF">2021-09-19T18:13:27Z</dcterms:modified>
</cp:coreProperties>
</file>